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8"/>
  </p:notesMasterIdLst>
  <p:sldIdLst>
    <p:sldId id="256" r:id="rId2"/>
    <p:sldId id="270" r:id="rId3"/>
    <p:sldId id="285" r:id="rId4"/>
    <p:sldId id="286" r:id="rId5"/>
    <p:sldId id="287" r:id="rId6"/>
    <p:sldId id="288" r:id="rId7"/>
    <p:sldId id="271" r:id="rId8"/>
    <p:sldId id="258" r:id="rId9"/>
    <p:sldId id="289" r:id="rId10"/>
    <p:sldId id="260" r:id="rId11"/>
    <p:sldId id="290" r:id="rId12"/>
    <p:sldId id="268" r:id="rId13"/>
    <p:sldId id="272" r:id="rId14"/>
    <p:sldId id="274" r:id="rId15"/>
    <p:sldId id="273" r:id="rId16"/>
    <p:sldId id="264" r:id="rId17"/>
    <p:sldId id="279" r:id="rId18"/>
    <p:sldId id="280" r:id="rId19"/>
    <p:sldId id="281" r:id="rId20"/>
    <p:sldId id="275" r:id="rId21"/>
    <p:sldId id="276" r:id="rId22"/>
    <p:sldId id="266" r:id="rId23"/>
    <p:sldId id="257" r:id="rId24"/>
    <p:sldId id="277" r:id="rId25"/>
    <p:sldId id="278" r:id="rId26"/>
    <p:sldId id="29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A8B6513-2F6D-4F48-90DB-4E6EBB71D847}">
          <p14:sldIdLst>
            <p14:sldId id="256"/>
            <p14:sldId id="270"/>
            <p14:sldId id="285"/>
            <p14:sldId id="286"/>
            <p14:sldId id="287"/>
            <p14:sldId id="288"/>
            <p14:sldId id="271"/>
            <p14:sldId id="258"/>
            <p14:sldId id="289"/>
            <p14:sldId id="260"/>
            <p14:sldId id="290"/>
            <p14:sldId id="268"/>
            <p14:sldId id="272"/>
            <p14:sldId id="274"/>
            <p14:sldId id="273"/>
            <p14:sldId id="264"/>
            <p14:sldId id="279"/>
            <p14:sldId id="280"/>
            <p14:sldId id="281"/>
            <p14:sldId id="275"/>
            <p14:sldId id="276"/>
            <p14:sldId id="266"/>
            <p14:sldId id="257"/>
            <p14:sldId id="277"/>
            <p14:sldId id="278"/>
            <p14:sldId id="29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Тимур Иликаев" initials="ТИ" lastIdx="1" clrIdx="0">
    <p:extLst>
      <p:ext uri="{19B8F6BF-5375-455C-9EA6-DF929625EA0E}">
        <p15:presenceInfo xmlns:p15="http://schemas.microsoft.com/office/powerpoint/2012/main" userId="a4a681df542b86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C219"/>
    <a:srgbClr val="6EB225"/>
    <a:srgbClr val="2EBB6E"/>
    <a:srgbClr val="C0E446"/>
    <a:srgbClr val="77A73A"/>
    <a:srgbClr val="A8E62D"/>
    <a:srgbClr val="559C91"/>
    <a:srgbClr val="50988D"/>
    <a:srgbClr val="78952F"/>
    <a:srgbClr val="D7E4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13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8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40103-48F6-4F48-BE2A-553FC9A0D9D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877792-9FFB-4CC0-A943-45E76FFEA1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362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77792-9FFB-4CC0-A943-45E76FFEA1E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307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77792-9FFB-4CC0-A943-45E76FFEA1E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609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77792-9FFB-4CC0-A943-45E76FFEA1E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930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77792-9FFB-4CC0-A943-45E76FFEA1E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154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77792-9FFB-4CC0-A943-45E76FFEA1E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50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77792-9FFB-4CC0-A943-45E76FFEA1E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047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77792-9FFB-4CC0-A943-45E76FFEA1E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061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77792-9FFB-4CC0-A943-45E76FFEA1E8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759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77792-9FFB-4CC0-A943-45E76FFEA1E8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9835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77792-9FFB-4CC0-A943-45E76FFEA1E8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665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77792-9FFB-4CC0-A943-45E76FFEA1E8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072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70A05-1927-410E-9FBC-7E2DBA1F90E8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EBC9-275C-4E13-8FED-311C40057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70A05-1927-410E-9FBC-7E2DBA1F90E8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EBC9-275C-4E13-8FED-311C40057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70A05-1927-410E-9FBC-7E2DBA1F90E8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EBC9-275C-4E13-8FED-311C40057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70A05-1927-410E-9FBC-7E2DBA1F90E8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EBC9-275C-4E13-8FED-311C40057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70A05-1927-410E-9FBC-7E2DBA1F90E8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EBC9-275C-4E13-8FED-311C40057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70A05-1927-410E-9FBC-7E2DBA1F90E8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EBC9-275C-4E13-8FED-311C40057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70A05-1927-410E-9FBC-7E2DBA1F90E8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EBC9-275C-4E13-8FED-311C40057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70A05-1927-410E-9FBC-7E2DBA1F90E8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EBC9-275C-4E13-8FED-311C40057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70A05-1927-410E-9FBC-7E2DBA1F90E8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EBC9-275C-4E13-8FED-311C40057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70A05-1927-410E-9FBC-7E2DBA1F90E8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EBC9-275C-4E13-8FED-311C40057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70A05-1927-410E-9FBC-7E2DBA1F90E8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AEBC9-275C-4E13-8FED-311C40057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70A05-1927-410E-9FBC-7E2DBA1F90E8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AEBC9-275C-4E13-8FED-311C40057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1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2.png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0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user\Downloads\green-geometric-frame-vector\rm222-mind-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496" y="0"/>
            <a:ext cx="9179496" cy="6858000"/>
          </a:xfrm>
          <a:prstGeom prst="rect">
            <a:avLst/>
          </a:prstGeom>
          <a:noFill/>
        </p:spPr>
      </p:pic>
      <p:sp>
        <p:nvSpPr>
          <p:cNvPr id="19" name="Полилиния 18"/>
          <p:cNvSpPr/>
          <p:nvPr/>
        </p:nvSpPr>
        <p:spPr>
          <a:xfrm rot="19063045">
            <a:off x="-1113126" y="-339662"/>
            <a:ext cx="3624380" cy="1899918"/>
          </a:xfrm>
          <a:custGeom>
            <a:avLst/>
            <a:gdLst>
              <a:gd name="connsiteX0" fmla="*/ 0 w 3258084"/>
              <a:gd name="connsiteY0" fmla="*/ 4056982 h 4056982"/>
              <a:gd name="connsiteX1" fmla="*/ 1629042 w 3258084"/>
              <a:gd name="connsiteY1" fmla="*/ 0 h 4056982"/>
              <a:gd name="connsiteX2" fmla="*/ 3258084 w 3258084"/>
              <a:gd name="connsiteY2" fmla="*/ 4056982 h 4056982"/>
              <a:gd name="connsiteX3" fmla="*/ 0 w 3258084"/>
              <a:gd name="connsiteY3" fmla="*/ 4056982 h 4056982"/>
              <a:gd name="connsiteX0" fmla="*/ 0 w 3258084"/>
              <a:gd name="connsiteY0" fmla="*/ 1958905 h 1958905"/>
              <a:gd name="connsiteX1" fmla="*/ 1448456 w 3258084"/>
              <a:gd name="connsiteY1" fmla="*/ 0 h 1958905"/>
              <a:gd name="connsiteX2" fmla="*/ 3258084 w 3258084"/>
              <a:gd name="connsiteY2" fmla="*/ 1958905 h 1958905"/>
              <a:gd name="connsiteX3" fmla="*/ 0 w 3258084"/>
              <a:gd name="connsiteY3" fmla="*/ 1958905 h 1958905"/>
              <a:gd name="connsiteX0" fmla="*/ 0 w 3258084"/>
              <a:gd name="connsiteY0" fmla="*/ 1882999 h 1882999"/>
              <a:gd name="connsiteX1" fmla="*/ 1536626 w 3258084"/>
              <a:gd name="connsiteY1" fmla="*/ 0 h 1882999"/>
              <a:gd name="connsiteX2" fmla="*/ 3258084 w 3258084"/>
              <a:gd name="connsiteY2" fmla="*/ 1882999 h 1882999"/>
              <a:gd name="connsiteX3" fmla="*/ 0 w 3258084"/>
              <a:gd name="connsiteY3" fmla="*/ 1882999 h 1882999"/>
              <a:gd name="connsiteX0" fmla="*/ 0 w 3258084"/>
              <a:gd name="connsiteY0" fmla="*/ 1913092 h 1913092"/>
              <a:gd name="connsiteX1" fmla="*/ 1544626 w 3258084"/>
              <a:gd name="connsiteY1" fmla="*/ 0 h 1913092"/>
              <a:gd name="connsiteX2" fmla="*/ 3258084 w 3258084"/>
              <a:gd name="connsiteY2" fmla="*/ 1913092 h 1913092"/>
              <a:gd name="connsiteX3" fmla="*/ 0 w 3258084"/>
              <a:gd name="connsiteY3" fmla="*/ 1913092 h 1913092"/>
              <a:gd name="connsiteX0" fmla="*/ 0 w 3413974"/>
              <a:gd name="connsiteY0" fmla="*/ 1843641 h 1913092"/>
              <a:gd name="connsiteX1" fmla="*/ 1700516 w 3413974"/>
              <a:gd name="connsiteY1" fmla="*/ 0 h 1913092"/>
              <a:gd name="connsiteX2" fmla="*/ 3413974 w 3413974"/>
              <a:gd name="connsiteY2" fmla="*/ 1913092 h 1913092"/>
              <a:gd name="connsiteX3" fmla="*/ 0 w 3413974"/>
              <a:gd name="connsiteY3" fmla="*/ 1843641 h 1913092"/>
              <a:gd name="connsiteX0" fmla="*/ 0 w 3624380"/>
              <a:gd name="connsiteY0" fmla="*/ 1843641 h 1843641"/>
              <a:gd name="connsiteX1" fmla="*/ 1700516 w 3624380"/>
              <a:gd name="connsiteY1" fmla="*/ 0 h 1843641"/>
              <a:gd name="connsiteX2" fmla="*/ 3624380 w 3624380"/>
              <a:gd name="connsiteY2" fmla="*/ 1727944 h 1843641"/>
              <a:gd name="connsiteX3" fmla="*/ 0 w 3624380"/>
              <a:gd name="connsiteY3" fmla="*/ 1843641 h 1843641"/>
              <a:gd name="connsiteX0" fmla="*/ 0 w 3624380"/>
              <a:gd name="connsiteY0" fmla="*/ 1879124 h 1879124"/>
              <a:gd name="connsiteX1" fmla="*/ 1667938 w 3624380"/>
              <a:gd name="connsiteY1" fmla="*/ 0 h 1879124"/>
              <a:gd name="connsiteX2" fmla="*/ 3624380 w 3624380"/>
              <a:gd name="connsiteY2" fmla="*/ 1763427 h 1879124"/>
              <a:gd name="connsiteX3" fmla="*/ 0 w 3624380"/>
              <a:gd name="connsiteY3" fmla="*/ 1879124 h 1879124"/>
              <a:gd name="connsiteX0" fmla="*/ 0 w 3624380"/>
              <a:gd name="connsiteY0" fmla="*/ 1899918 h 1899918"/>
              <a:gd name="connsiteX1" fmla="*/ 1667938 w 3624380"/>
              <a:gd name="connsiteY1" fmla="*/ 20794 h 1899918"/>
              <a:gd name="connsiteX2" fmla="*/ 1731823 w 3624380"/>
              <a:gd name="connsiteY2" fmla="*/ 0 h 1899918"/>
              <a:gd name="connsiteX3" fmla="*/ 3624380 w 3624380"/>
              <a:gd name="connsiteY3" fmla="*/ 1784221 h 1899918"/>
              <a:gd name="connsiteX4" fmla="*/ 0 w 3624380"/>
              <a:gd name="connsiteY4" fmla="*/ 1899918 h 1899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24380" h="1899918">
                <a:moveTo>
                  <a:pt x="0" y="1899918"/>
                </a:moveTo>
                <a:lnTo>
                  <a:pt x="1667938" y="20794"/>
                </a:lnTo>
                <a:lnTo>
                  <a:pt x="1731823" y="0"/>
                </a:lnTo>
                <a:lnTo>
                  <a:pt x="3624380" y="1784221"/>
                </a:lnTo>
                <a:lnTo>
                  <a:pt x="0" y="1899918"/>
                </a:lnTo>
                <a:close/>
              </a:path>
            </a:pathLst>
          </a:custGeom>
          <a:solidFill>
            <a:srgbClr val="DAE7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30" name="Picture 6" descr="C:\Users\user\Downloads\Logotip_zeleny_j_novy_j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500198" cy="1500174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4E420C2-F96D-4FA3-B156-A61D11D3D890}"/>
              </a:ext>
            </a:extLst>
          </p:cNvPr>
          <p:cNvSpPr txBox="1"/>
          <p:nvPr/>
        </p:nvSpPr>
        <p:spPr>
          <a:xfrm>
            <a:off x="1500198" y="323450"/>
            <a:ext cx="6526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205020"/>
                </a:solidFill>
                <a:latin typeface="Century" panose="02040604050505020304" pitchFamily="18" charset="0"/>
              </a:rPr>
              <a:t>государственное бюджетное учреждение Самарской области </a:t>
            </a:r>
            <a:r>
              <a:rPr lang="en-US" sz="1600" b="1" dirty="0">
                <a:solidFill>
                  <a:srgbClr val="205020"/>
                </a:solidFill>
                <a:latin typeface="Century" panose="02040604050505020304" pitchFamily="18" charset="0"/>
              </a:rPr>
              <a:t>“</a:t>
            </a:r>
            <a:r>
              <a:rPr lang="ru-RU" sz="1600" b="1" dirty="0">
                <a:solidFill>
                  <a:srgbClr val="205020"/>
                </a:solidFill>
                <a:latin typeface="Century" panose="02040604050505020304" pitchFamily="18" charset="0"/>
              </a:rPr>
              <a:t>Сызранский геронтопсихиатрический центр</a:t>
            </a:r>
            <a:r>
              <a:rPr lang="en-US" sz="1600" b="1" dirty="0">
                <a:solidFill>
                  <a:srgbClr val="205020"/>
                </a:solidFill>
                <a:latin typeface="Century" panose="02040604050505020304" pitchFamily="18" charset="0"/>
              </a:rPr>
              <a:t>”</a:t>
            </a:r>
            <a:endParaRPr lang="ru-RU" sz="1600" b="1" dirty="0">
              <a:solidFill>
                <a:srgbClr val="205020"/>
              </a:solidFill>
              <a:latin typeface="Century" panose="020406040505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F5F010C-B269-4F6B-B079-559DC193D7DF}"/>
              </a:ext>
            </a:extLst>
          </p:cNvPr>
          <p:cNvSpPr txBox="1"/>
          <p:nvPr/>
        </p:nvSpPr>
        <p:spPr>
          <a:xfrm>
            <a:off x="3635896" y="1988840"/>
            <a:ext cx="49929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dirty="0">
              <a:latin typeface="Century" panose="02040604050505020304" pitchFamily="18" charset="0"/>
            </a:endParaRPr>
          </a:p>
          <a:p>
            <a:pPr algn="ctr"/>
            <a:endParaRPr lang="ru-RU" sz="2000" dirty="0">
              <a:latin typeface="Century" panose="02040604050505020304" pitchFamily="18" charset="0"/>
            </a:endParaRPr>
          </a:p>
          <a:p>
            <a:pPr algn="ctr"/>
            <a:endParaRPr lang="ru-RU" sz="2000" dirty="0">
              <a:latin typeface="Century" panose="02040604050505020304" pitchFamily="18" charset="0"/>
            </a:endParaRPr>
          </a:p>
          <a:p>
            <a:pPr algn="ctr"/>
            <a:endParaRPr lang="ru-RU" sz="2000" dirty="0">
              <a:latin typeface="Century" panose="020406040505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53CFB62-5714-4E17-BEFF-322796830493}"/>
              </a:ext>
            </a:extLst>
          </p:cNvPr>
          <p:cNvSpPr txBox="1"/>
          <p:nvPr/>
        </p:nvSpPr>
        <p:spPr>
          <a:xfrm>
            <a:off x="3000364" y="6160802"/>
            <a:ext cx="3507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Century" panose="02040604050505020304" pitchFamily="18" charset="0"/>
              </a:rPr>
              <a:t>г. </a:t>
            </a:r>
            <a:r>
              <a:rPr lang="ru-RU" sz="1600" dirty="0" smtClean="0">
                <a:latin typeface="Century" panose="02040604050505020304" pitchFamily="18" charset="0"/>
              </a:rPr>
              <a:t>Самара</a:t>
            </a:r>
            <a:endParaRPr lang="ru-RU" sz="1600" dirty="0">
              <a:latin typeface="Century" panose="02040604050505020304" pitchFamily="18" charset="0"/>
            </a:endParaRPr>
          </a:p>
          <a:p>
            <a:pPr algn="ctr"/>
            <a:r>
              <a:rPr lang="ru-RU" sz="1600" dirty="0" smtClean="0">
                <a:latin typeface="Century" panose="02040604050505020304" pitchFamily="18" charset="0"/>
              </a:rPr>
              <a:t>2026 </a:t>
            </a:r>
            <a:r>
              <a:rPr lang="ru-RU" sz="1600" dirty="0">
                <a:latin typeface="Century" panose="02040604050505020304" pitchFamily="18" charset="0"/>
              </a:rPr>
              <a:t>год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8597" y="1214422"/>
            <a:ext cx="828680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«О реализации проекта «Диалог поколений» и исполнение резолюции Форума «Поколение победителей: преемственность, ценности, новые возможности»</a:t>
            </a:r>
          </a:p>
          <a:p>
            <a:pPr algn="ctr"/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Выступающий: Колчина Лариса Владимировна – заместитель председателя ППО ГБУ СО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Сызранский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геронтопсихиатрический центр»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user\Downloads\green-geometric-frame-vector\rm222-mind-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496" y="0"/>
            <a:ext cx="9179496" cy="6858000"/>
          </a:xfrm>
          <a:prstGeom prst="rect">
            <a:avLst/>
          </a:prstGeom>
          <a:noFill/>
        </p:spPr>
      </p:pic>
      <p:sp>
        <p:nvSpPr>
          <p:cNvPr id="19" name="Полилиния 18"/>
          <p:cNvSpPr/>
          <p:nvPr/>
        </p:nvSpPr>
        <p:spPr>
          <a:xfrm rot="19063045">
            <a:off x="-1113126" y="-339662"/>
            <a:ext cx="3624380" cy="1899918"/>
          </a:xfrm>
          <a:custGeom>
            <a:avLst/>
            <a:gdLst>
              <a:gd name="connsiteX0" fmla="*/ 0 w 3258084"/>
              <a:gd name="connsiteY0" fmla="*/ 4056982 h 4056982"/>
              <a:gd name="connsiteX1" fmla="*/ 1629042 w 3258084"/>
              <a:gd name="connsiteY1" fmla="*/ 0 h 4056982"/>
              <a:gd name="connsiteX2" fmla="*/ 3258084 w 3258084"/>
              <a:gd name="connsiteY2" fmla="*/ 4056982 h 4056982"/>
              <a:gd name="connsiteX3" fmla="*/ 0 w 3258084"/>
              <a:gd name="connsiteY3" fmla="*/ 4056982 h 4056982"/>
              <a:gd name="connsiteX0" fmla="*/ 0 w 3258084"/>
              <a:gd name="connsiteY0" fmla="*/ 1958905 h 1958905"/>
              <a:gd name="connsiteX1" fmla="*/ 1448456 w 3258084"/>
              <a:gd name="connsiteY1" fmla="*/ 0 h 1958905"/>
              <a:gd name="connsiteX2" fmla="*/ 3258084 w 3258084"/>
              <a:gd name="connsiteY2" fmla="*/ 1958905 h 1958905"/>
              <a:gd name="connsiteX3" fmla="*/ 0 w 3258084"/>
              <a:gd name="connsiteY3" fmla="*/ 1958905 h 1958905"/>
              <a:gd name="connsiteX0" fmla="*/ 0 w 3258084"/>
              <a:gd name="connsiteY0" fmla="*/ 1882999 h 1882999"/>
              <a:gd name="connsiteX1" fmla="*/ 1536626 w 3258084"/>
              <a:gd name="connsiteY1" fmla="*/ 0 h 1882999"/>
              <a:gd name="connsiteX2" fmla="*/ 3258084 w 3258084"/>
              <a:gd name="connsiteY2" fmla="*/ 1882999 h 1882999"/>
              <a:gd name="connsiteX3" fmla="*/ 0 w 3258084"/>
              <a:gd name="connsiteY3" fmla="*/ 1882999 h 1882999"/>
              <a:gd name="connsiteX0" fmla="*/ 0 w 3258084"/>
              <a:gd name="connsiteY0" fmla="*/ 1913092 h 1913092"/>
              <a:gd name="connsiteX1" fmla="*/ 1544626 w 3258084"/>
              <a:gd name="connsiteY1" fmla="*/ 0 h 1913092"/>
              <a:gd name="connsiteX2" fmla="*/ 3258084 w 3258084"/>
              <a:gd name="connsiteY2" fmla="*/ 1913092 h 1913092"/>
              <a:gd name="connsiteX3" fmla="*/ 0 w 3258084"/>
              <a:gd name="connsiteY3" fmla="*/ 1913092 h 1913092"/>
              <a:gd name="connsiteX0" fmla="*/ 0 w 3413974"/>
              <a:gd name="connsiteY0" fmla="*/ 1843641 h 1913092"/>
              <a:gd name="connsiteX1" fmla="*/ 1700516 w 3413974"/>
              <a:gd name="connsiteY1" fmla="*/ 0 h 1913092"/>
              <a:gd name="connsiteX2" fmla="*/ 3413974 w 3413974"/>
              <a:gd name="connsiteY2" fmla="*/ 1913092 h 1913092"/>
              <a:gd name="connsiteX3" fmla="*/ 0 w 3413974"/>
              <a:gd name="connsiteY3" fmla="*/ 1843641 h 1913092"/>
              <a:gd name="connsiteX0" fmla="*/ 0 w 3624380"/>
              <a:gd name="connsiteY0" fmla="*/ 1843641 h 1843641"/>
              <a:gd name="connsiteX1" fmla="*/ 1700516 w 3624380"/>
              <a:gd name="connsiteY1" fmla="*/ 0 h 1843641"/>
              <a:gd name="connsiteX2" fmla="*/ 3624380 w 3624380"/>
              <a:gd name="connsiteY2" fmla="*/ 1727944 h 1843641"/>
              <a:gd name="connsiteX3" fmla="*/ 0 w 3624380"/>
              <a:gd name="connsiteY3" fmla="*/ 1843641 h 1843641"/>
              <a:gd name="connsiteX0" fmla="*/ 0 w 3624380"/>
              <a:gd name="connsiteY0" fmla="*/ 1879124 h 1879124"/>
              <a:gd name="connsiteX1" fmla="*/ 1667938 w 3624380"/>
              <a:gd name="connsiteY1" fmla="*/ 0 h 1879124"/>
              <a:gd name="connsiteX2" fmla="*/ 3624380 w 3624380"/>
              <a:gd name="connsiteY2" fmla="*/ 1763427 h 1879124"/>
              <a:gd name="connsiteX3" fmla="*/ 0 w 3624380"/>
              <a:gd name="connsiteY3" fmla="*/ 1879124 h 1879124"/>
              <a:gd name="connsiteX0" fmla="*/ 0 w 3624380"/>
              <a:gd name="connsiteY0" fmla="*/ 1899918 h 1899918"/>
              <a:gd name="connsiteX1" fmla="*/ 1667938 w 3624380"/>
              <a:gd name="connsiteY1" fmla="*/ 20794 h 1899918"/>
              <a:gd name="connsiteX2" fmla="*/ 1731823 w 3624380"/>
              <a:gd name="connsiteY2" fmla="*/ 0 h 1899918"/>
              <a:gd name="connsiteX3" fmla="*/ 3624380 w 3624380"/>
              <a:gd name="connsiteY3" fmla="*/ 1784221 h 1899918"/>
              <a:gd name="connsiteX4" fmla="*/ 0 w 3624380"/>
              <a:gd name="connsiteY4" fmla="*/ 1899918 h 1899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24380" h="1899918">
                <a:moveTo>
                  <a:pt x="0" y="1899918"/>
                </a:moveTo>
                <a:lnTo>
                  <a:pt x="1667938" y="20794"/>
                </a:lnTo>
                <a:lnTo>
                  <a:pt x="1731823" y="0"/>
                </a:lnTo>
                <a:lnTo>
                  <a:pt x="3624380" y="1784221"/>
                </a:lnTo>
                <a:lnTo>
                  <a:pt x="0" y="1899918"/>
                </a:lnTo>
                <a:close/>
              </a:path>
            </a:pathLst>
          </a:custGeom>
          <a:solidFill>
            <a:srgbClr val="DAE7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30" name="Picture 6" descr="C:\Users\user\Downloads\Logotip_zeleny_j_novy_j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500198" cy="1500174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F5F010C-B269-4F6B-B079-559DC193D7DF}"/>
              </a:ext>
            </a:extLst>
          </p:cNvPr>
          <p:cNvSpPr txBox="1"/>
          <p:nvPr/>
        </p:nvSpPr>
        <p:spPr>
          <a:xfrm>
            <a:off x="3635896" y="1988840"/>
            <a:ext cx="49929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dirty="0">
              <a:latin typeface="Century" panose="02040604050505020304" pitchFamily="18" charset="0"/>
            </a:endParaRPr>
          </a:p>
          <a:p>
            <a:pPr algn="ctr"/>
            <a:endParaRPr lang="ru-RU" sz="2000" dirty="0">
              <a:latin typeface="Century" panose="02040604050505020304" pitchFamily="18" charset="0"/>
            </a:endParaRPr>
          </a:p>
          <a:p>
            <a:pPr algn="ctr"/>
            <a:endParaRPr lang="ru-RU" sz="2000" dirty="0">
              <a:latin typeface="Century" panose="02040604050505020304" pitchFamily="18" charset="0"/>
            </a:endParaRPr>
          </a:p>
          <a:p>
            <a:pPr algn="ctr"/>
            <a:endParaRPr lang="ru-RU" sz="2000" dirty="0">
              <a:latin typeface="Century" panose="02040604050505020304" pitchFamily="18" charset="0"/>
            </a:endParaRPr>
          </a:p>
        </p:txBody>
      </p:sp>
      <p:pic>
        <p:nvPicPr>
          <p:cNvPr id="6146" name="Picture 2" descr="\\nas\общая2\СПЕЦ.ПО СОЦ.РАБОТЕ\Лидия\ЛИДИЯ\для журнала Губерния\коллектив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1538" y="1857364"/>
            <a:ext cx="6929486" cy="4786346"/>
          </a:xfrm>
          <a:prstGeom prst="rect">
            <a:avLst/>
          </a:prstGeom>
          <a:noFill/>
          <a:ln w="76200">
            <a:solidFill>
              <a:srgbClr val="7DC219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071538" y="785794"/>
            <a:ext cx="69294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Коллектив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Сызранского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геронтопсихиатрического центра»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user\Downloads\green-geometric-frame-vector\rm222-mind-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496" y="0"/>
            <a:ext cx="9179496" cy="6858000"/>
          </a:xfrm>
          <a:prstGeom prst="rect">
            <a:avLst/>
          </a:prstGeom>
          <a:noFill/>
        </p:spPr>
      </p:pic>
      <p:sp>
        <p:nvSpPr>
          <p:cNvPr id="19" name="Полилиния 18"/>
          <p:cNvSpPr/>
          <p:nvPr/>
        </p:nvSpPr>
        <p:spPr>
          <a:xfrm rot="19063045">
            <a:off x="-1113126" y="-339662"/>
            <a:ext cx="3624380" cy="1899918"/>
          </a:xfrm>
          <a:custGeom>
            <a:avLst/>
            <a:gdLst>
              <a:gd name="connsiteX0" fmla="*/ 0 w 3258084"/>
              <a:gd name="connsiteY0" fmla="*/ 4056982 h 4056982"/>
              <a:gd name="connsiteX1" fmla="*/ 1629042 w 3258084"/>
              <a:gd name="connsiteY1" fmla="*/ 0 h 4056982"/>
              <a:gd name="connsiteX2" fmla="*/ 3258084 w 3258084"/>
              <a:gd name="connsiteY2" fmla="*/ 4056982 h 4056982"/>
              <a:gd name="connsiteX3" fmla="*/ 0 w 3258084"/>
              <a:gd name="connsiteY3" fmla="*/ 4056982 h 4056982"/>
              <a:gd name="connsiteX0" fmla="*/ 0 w 3258084"/>
              <a:gd name="connsiteY0" fmla="*/ 1958905 h 1958905"/>
              <a:gd name="connsiteX1" fmla="*/ 1448456 w 3258084"/>
              <a:gd name="connsiteY1" fmla="*/ 0 h 1958905"/>
              <a:gd name="connsiteX2" fmla="*/ 3258084 w 3258084"/>
              <a:gd name="connsiteY2" fmla="*/ 1958905 h 1958905"/>
              <a:gd name="connsiteX3" fmla="*/ 0 w 3258084"/>
              <a:gd name="connsiteY3" fmla="*/ 1958905 h 1958905"/>
              <a:gd name="connsiteX0" fmla="*/ 0 w 3258084"/>
              <a:gd name="connsiteY0" fmla="*/ 1882999 h 1882999"/>
              <a:gd name="connsiteX1" fmla="*/ 1536626 w 3258084"/>
              <a:gd name="connsiteY1" fmla="*/ 0 h 1882999"/>
              <a:gd name="connsiteX2" fmla="*/ 3258084 w 3258084"/>
              <a:gd name="connsiteY2" fmla="*/ 1882999 h 1882999"/>
              <a:gd name="connsiteX3" fmla="*/ 0 w 3258084"/>
              <a:gd name="connsiteY3" fmla="*/ 1882999 h 1882999"/>
              <a:gd name="connsiteX0" fmla="*/ 0 w 3258084"/>
              <a:gd name="connsiteY0" fmla="*/ 1913092 h 1913092"/>
              <a:gd name="connsiteX1" fmla="*/ 1544626 w 3258084"/>
              <a:gd name="connsiteY1" fmla="*/ 0 h 1913092"/>
              <a:gd name="connsiteX2" fmla="*/ 3258084 w 3258084"/>
              <a:gd name="connsiteY2" fmla="*/ 1913092 h 1913092"/>
              <a:gd name="connsiteX3" fmla="*/ 0 w 3258084"/>
              <a:gd name="connsiteY3" fmla="*/ 1913092 h 1913092"/>
              <a:gd name="connsiteX0" fmla="*/ 0 w 3413974"/>
              <a:gd name="connsiteY0" fmla="*/ 1843641 h 1913092"/>
              <a:gd name="connsiteX1" fmla="*/ 1700516 w 3413974"/>
              <a:gd name="connsiteY1" fmla="*/ 0 h 1913092"/>
              <a:gd name="connsiteX2" fmla="*/ 3413974 w 3413974"/>
              <a:gd name="connsiteY2" fmla="*/ 1913092 h 1913092"/>
              <a:gd name="connsiteX3" fmla="*/ 0 w 3413974"/>
              <a:gd name="connsiteY3" fmla="*/ 1843641 h 1913092"/>
              <a:gd name="connsiteX0" fmla="*/ 0 w 3624380"/>
              <a:gd name="connsiteY0" fmla="*/ 1843641 h 1843641"/>
              <a:gd name="connsiteX1" fmla="*/ 1700516 w 3624380"/>
              <a:gd name="connsiteY1" fmla="*/ 0 h 1843641"/>
              <a:gd name="connsiteX2" fmla="*/ 3624380 w 3624380"/>
              <a:gd name="connsiteY2" fmla="*/ 1727944 h 1843641"/>
              <a:gd name="connsiteX3" fmla="*/ 0 w 3624380"/>
              <a:gd name="connsiteY3" fmla="*/ 1843641 h 1843641"/>
              <a:gd name="connsiteX0" fmla="*/ 0 w 3624380"/>
              <a:gd name="connsiteY0" fmla="*/ 1879124 h 1879124"/>
              <a:gd name="connsiteX1" fmla="*/ 1667938 w 3624380"/>
              <a:gd name="connsiteY1" fmla="*/ 0 h 1879124"/>
              <a:gd name="connsiteX2" fmla="*/ 3624380 w 3624380"/>
              <a:gd name="connsiteY2" fmla="*/ 1763427 h 1879124"/>
              <a:gd name="connsiteX3" fmla="*/ 0 w 3624380"/>
              <a:gd name="connsiteY3" fmla="*/ 1879124 h 1879124"/>
              <a:gd name="connsiteX0" fmla="*/ 0 w 3624380"/>
              <a:gd name="connsiteY0" fmla="*/ 1899918 h 1899918"/>
              <a:gd name="connsiteX1" fmla="*/ 1667938 w 3624380"/>
              <a:gd name="connsiteY1" fmla="*/ 20794 h 1899918"/>
              <a:gd name="connsiteX2" fmla="*/ 1731823 w 3624380"/>
              <a:gd name="connsiteY2" fmla="*/ 0 h 1899918"/>
              <a:gd name="connsiteX3" fmla="*/ 3624380 w 3624380"/>
              <a:gd name="connsiteY3" fmla="*/ 1784221 h 1899918"/>
              <a:gd name="connsiteX4" fmla="*/ 0 w 3624380"/>
              <a:gd name="connsiteY4" fmla="*/ 1899918 h 1899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24380" h="1899918">
                <a:moveTo>
                  <a:pt x="0" y="1899918"/>
                </a:moveTo>
                <a:lnTo>
                  <a:pt x="1667938" y="20794"/>
                </a:lnTo>
                <a:lnTo>
                  <a:pt x="1731823" y="0"/>
                </a:lnTo>
                <a:lnTo>
                  <a:pt x="3624380" y="1784221"/>
                </a:lnTo>
                <a:lnTo>
                  <a:pt x="0" y="1899918"/>
                </a:lnTo>
                <a:close/>
              </a:path>
            </a:pathLst>
          </a:custGeom>
          <a:solidFill>
            <a:srgbClr val="DAE7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30" name="Picture 6" descr="C:\Users\user\Downloads\Logotip_zeleny_j_novy_j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500198" cy="1500174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F5F010C-B269-4F6B-B079-559DC193D7DF}"/>
              </a:ext>
            </a:extLst>
          </p:cNvPr>
          <p:cNvSpPr txBox="1"/>
          <p:nvPr/>
        </p:nvSpPr>
        <p:spPr>
          <a:xfrm>
            <a:off x="3635896" y="1988840"/>
            <a:ext cx="49929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dirty="0">
              <a:latin typeface="Century" panose="02040604050505020304" pitchFamily="18" charset="0"/>
            </a:endParaRPr>
          </a:p>
          <a:p>
            <a:pPr algn="ctr"/>
            <a:endParaRPr lang="ru-RU" sz="2000" dirty="0">
              <a:latin typeface="Century" panose="02040604050505020304" pitchFamily="18" charset="0"/>
            </a:endParaRPr>
          </a:p>
          <a:p>
            <a:pPr algn="ctr"/>
            <a:endParaRPr lang="ru-RU" sz="2000" dirty="0">
              <a:latin typeface="Century" panose="02040604050505020304" pitchFamily="18" charset="0"/>
            </a:endParaRPr>
          </a:p>
          <a:p>
            <a:pPr algn="ctr"/>
            <a:endParaRPr lang="ru-RU" sz="2000" dirty="0">
              <a:latin typeface="Century" panose="02040604050505020304" pitchFamily="18" charset="0"/>
            </a:endParaRPr>
          </a:p>
        </p:txBody>
      </p:sp>
      <p:pic>
        <p:nvPicPr>
          <p:cNvPr id="1026" name="Picture 2" descr="C:\Users\user\Desktop\для презентации\форум (3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1571612"/>
            <a:ext cx="3429024" cy="3286148"/>
          </a:xfrm>
          <a:prstGeom prst="rect">
            <a:avLst/>
          </a:prstGeom>
          <a:noFill/>
          <a:ln w="76200">
            <a:solidFill>
              <a:srgbClr val="2EBB6E"/>
            </a:solidFill>
          </a:ln>
        </p:spPr>
      </p:pic>
      <p:pic>
        <p:nvPicPr>
          <p:cNvPr id="1027" name="Picture 3" descr="C:\Users\user\Desktop\для презентации\форум (1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7620" y="3214686"/>
            <a:ext cx="4820206" cy="3368867"/>
          </a:xfrm>
          <a:prstGeom prst="rect">
            <a:avLst/>
          </a:prstGeom>
          <a:noFill/>
          <a:ln w="76200">
            <a:solidFill>
              <a:srgbClr val="7DC219"/>
            </a:solidFill>
          </a:ln>
        </p:spPr>
      </p:pic>
      <p:pic>
        <p:nvPicPr>
          <p:cNvPr id="1028" name="Picture 4" descr="C:\Users\user\Desktop\для презентации\форум (2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4810" y="272451"/>
            <a:ext cx="3929090" cy="2585045"/>
          </a:xfrm>
          <a:prstGeom prst="rect">
            <a:avLst/>
          </a:prstGeom>
          <a:noFill/>
          <a:ln w="76200">
            <a:solidFill>
              <a:srgbClr val="C0E446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user\Downloads\green-geometric-frame-vector\rm222-mind-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496" y="0"/>
            <a:ext cx="9179496" cy="6858000"/>
          </a:xfrm>
          <a:prstGeom prst="rect">
            <a:avLst/>
          </a:prstGeom>
          <a:noFill/>
        </p:spPr>
      </p:pic>
      <p:sp>
        <p:nvSpPr>
          <p:cNvPr id="19" name="Полилиния 18"/>
          <p:cNvSpPr/>
          <p:nvPr/>
        </p:nvSpPr>
        <p:spPr>
          <a:xfrm rot="19063045">
            <a:off x="-1113126" y="-339662"/>
            <a:ext cx="3624380" cy="1899918"/>
          </a:xfrm>
          <a:custGeom>
            <a:avLst/>
            <a:gdLst>
              <a:gd name="connsiteX0" fmla="*/ 0 w 3258084"/>
              <a:gd name="connsiteY0" fmla="*/ 4056982 h 4056982"/>
              <a:gd name="connsiteX1" fmla="*/ 1629042 w 3258084"/>
              <a:gd name="connsiteY1" fmla="*/ 0 h 4056982"/>
              <a:gd name="connsiteX2" fmla="*/ 3258084 w 3258084"/>
              <a:gd name="connsiteY2" fmla="*/ 4056982 h 4056982"/>
              <a:gd name="connsiteX3" fmla="*/ 0 w 3258084"/>
              <a:gd name="connsiteY3" fmla="*/ 4056982 h 4056982"/>
              <a:gd name="connsiteX0" fmla="*/ 0 w 3258084"/>
              <a:gd name="connsiteY0" fmla="*/ 1958905 h 1958905"/>
              <a:gd name="connsiteX1" fmla="*/ 1448456 w 3258084"/>
              <a:gd name="connsiteY1" fmla="*/ 0 h 1958905"/>
              <a:gd name="connsiteX2" fmla="*/ 3258084 w 3258084"/>
              <a:gd name="connsiteY2" fmla="*/ 1958905 h 1958905"/>
              <a:gd name="connsiteX3" fmla="*/ 0 w 3258084"/>
              <a:gd name="connsiteY3" fmla="*/ 1958905 h 1958905"/>
              <a:gd name="connsiteX0" fmla="*/ 0 w 3258084"/>
              <a:gd name="connsiteY0" fmla="*/ 1882999 h 1882999"/>
              <a:gd name="connsiteX1" fmla="*/ 1536626 w 3258084"/>
              <a:gd name="connsiteY1" fmla="*/ 0 h 1882999"/>
              <a:gd name="connsiteX2" fmla="*/ 3258084 w 3258084"/>
              <a:gd name="connsiteY2" fmla="*/ 1882999 h 1882999"/>
              <a:gd name="connsiteX3" fmla="*/ 0 w 3258084"/>
              <a:gd name="connsiteY3" fmla="*/ 1882999 h 1882999"/>
              <a:gd name="connsiteX0" fmla="*/ 0 w 3258084"/>
              <a:gd name="connsiteY0" fmla="*/ 1913092 h 1913092"/>
              <a:gd name="connsiteX1" fmla="*/ 1544626 w 3258084"/>
              <a:gd name="connsiteY1" fmla="*/ 0 h 1913092"/>
              <a:gd name="connsiteX2" fmla="*/ 3258084 w 3258084"/>
              <a:gd name="connsiteY2" fmla="*/ 1913092 h 1913092"/>
              <a:gd name="connsiteX3" fmla="*/ 0 w 3258084"/>
              <a:gd name="connsiteY3" fmla="*/ 1913092 h 1913092"/>
              <a:gd name="connsiteX0" fmla="*/ 0 w 3413974"/>
              <a:gd name="connsiteY0" fmla="*/ 1843641 h 1913092"/>
              <a:gd name="connsiteX1" fmla="*/ 1700516 w 3413974"/>
              <a:gd name="connsiteY1" fmla="*/ 0 h 1913092"/>
              <a:gd name="connsiteX2" fmla="*/ 3413974 w 3413974"/>
              <a:gd name="connsiteY2" fmla="*/ 1913092 h 1913092"/>
              <a:gd name="connsiteX3" fmla="*/ 0 w 3413974"/>
              <a:gd name="connsiteY3" fmla="*/ 1843641 h 1913092"/>
              <a:gd name="connsiteX0" fmla="*/ 0 w 3624380"/>
              <a:gd name="connsiteY0" fmla="*/ 1843641 h 1843641"/>
              <a:gd name="connsiteX1" fmla="*/ 1700516 w 3624380"/>
              <a:gd name="connsiteY1" fmla="*/ 0 h 1843641"/>
              <a:gd name="connsiteX2" fmla="*/ 3624380 w 3624380"/>
              <a:gd name="connsiteY2" fmla="*/ 1727944 h 1843641"/>
              <a:gd name="connsiteX3" fmla="*/ 0 w 3624380"/>
              <a:gd name="connsiteY3" fmla="*/ 1843641 h 1843641"/>
              <a:gd name="connsiteX0" fmla="*/ 0 w 3624380"/>
              <a:gd name="connsiteY0" fmla="*/ 1879124 h 1879124"/>
              <a:gd name="connsiteX1" fmla="*/ 1667938 w 3624380"/>
              <a:gd name="connsiteY1" fmla="*/ 0 h 1879124"/>
              <a:gd name="connsiteX2" fmla="*/ 3624380 w 3624380"/>
              <a:gd name="connsiteY2" fmla="*/ 1763427 h 1879124"/>
              <a:gd name="connsiteX3" fmla="*/ 0 w 3624380"/>
              <a:gd name="connsiteY3" fmla="*/ 1879124 h 1879124"/>
              <a:gd name="connsiteX0" fmla="*/ 0 w 3624380"/>
              <a:gd name="connsiteY0" fmla="*/ 1899918 h 1899918"/>
              <a:gd name="connsiteX1" fmla="*/ 1667938 w 3624380"/>
              <a:gd name="connsiteY1" fmla="*/ 20794 h 1899918"/>
              <a:gd name="connsiteX2" fmla="*/ 1731823 w 3624380"/>
              <a:gd name="connsiteY2" fmla="*/ 0 h 1899918"/>
              <a:gd name="connsiteX3" fmla="*/ 3624380 w 3624380"/>
              <a:gd name="connsiteY3" fmla="*/ 1784221 h 1899918"/>
              <a:gd name="connsiteX4" fmla="*/ 0 w 3624380"/>
              <a:gd name="connsiteY4" fmla="*/ 1899918 h 1899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24380" h="1899918">
                <a:moveTo>
                  <a:pt x="0" y="1899918"/>
                </a:moveTo>
                <a:lnTo>
                  <a:pt x="1667938" y="20794"/>
                </a:lnTo>
                <a:lnTo>
                  <a:pt x="1731823" y="0"/>
                </a:lnTo>
                <a:lnTo>
                  <a:pt x="3624380" y="1784221"/>
                </a:lnTo>
                <a:lnTo>
                  <a:pt x="0" y="1899918"/>
                </a:lnTo>
                <a:close/>
              </a:path>
            </a:pathLst>
          </a:custGeom>
          <a:solidFill>
            <a:srgbClr val="DAE7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30" name="Picture 6" descr="C:\Users\user\Downloads\Logotip_zeleny_j_novy_j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500198" cy="1500174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F5F010C-B269-4F6B-B079-559DC193D7DF}"/>
              </a:ext>
            </a:extLst>
          </p:cNvPr>
          <p:cNvSpPr txBox="1"/>
          <p:nvPr/>
        </p:nvSpPr>
        <p:spPr>
          <a:xfrm>
            <a:off x="3635896" y="1988840"/>
            <a:ext cx="49929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dirty="0">
              <a:latin typeface="Century" panose="02040604050505020304" pitchFamily="18" charset="0"/>
            </a:endParaRPr>
          </a:p>
          <a:p>
            <a:pPr algn="ctr"/>
            <a:endParaRPr lang="ru-RU" sz="2000" dirty="0">
              <a:latin typeface="Century" panose="02040604050505020304" pitchFamily="18" charset="0"/>
            </a:endParaRPr>
          </a:p>
          <a:p>
            <a:pPr algn="ctr"/>
            <a:endParaRPr lang="ru-RU" sz="2000" dirty="0">
              <a:latin typeface="Century" panose="02040604050505020304" pitchFamily="18" charset="0"/>
            </a:endParaRPr>
          </a:p>
          <a:p>
            <a:pPr algn="ctr"/>
            <a:endParaRPr lang="ru-RU" sz="2000" dirty="0">
              <a:latin typeface="Century" panose="02040604050505020304" pitchFamily="18" charset="0"/>
            </a:endParaRPr>
          </a:p>
        </p:txBody>
      </p:sp>
      <p:pic>
        <p:nvPicPr>
          <p:cNvPr id="2050" name="Picture 2" descr="C:\Users\user\Desktop\для презентации\Павлыгина Т.Б.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285728"/>
            <a:ext cx="2571768" cy="3609283"/>
          </a:xfrm>
          <a:prstGeom prst="rect">
            <a:avLst/>
          </a:prstGeom>
          <a:noFill/>
          <a:ln w="76200">
            <a:solidFill>
              <a:srgbClr val="2EBB6E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5786446" y="3929066"/>
            <a:ext cx="32771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Возглавляет: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Татьяна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Борисовна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Павлыгина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4347" y="2143116"/>
            <a:ext cx="500066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«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Сызранском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геронтопсихиатрическом центре» ассоциация ветеранов осуществляет свою деятельность с 2016 года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user\Downloads\green-geometric-frame-vector\rm222-mind-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496" y="0"/>
            <a:ext cx="9179496" cy="6858000"/>
          </a:xfrm>
          <a:prstGeom prst="rect">
            <a:avLst/>
          </a:prstGeom>
          <a:noFill/>
        </p:spPr>
      </p:pic>
      <p:sp>
        <p:nvSpPr>
          <p:cNvPr id="19" name="Полилиния 18"/>
          <p:cNvSpPr/>
          <p:nvPr/>
        </p:nvSpPr>
        <p:spPr>
          <a:xfrm rot="19063045">
            <a:off x="-1113126" y="-339662"/>
            <a:ext cx="3624380" cy="1899918"/>
          </a:xfrm>
          <a:custGeom>
            <a:avLst/>
            <a:gdLst>
              <a:gd name="connsiteX0" fmla="*/ 0 w 3258084"/>
              <a:gd name="connsiteY0" fmla="*/ 4056982 h 4056982"/>
              <a:gd name="connsiteX1" fmla="*/ 1629042 w 3258084"/>
              <a:gd name="connsiteY1" fmla="*/ 0 h 4056982"/>
              <a:gd name="connsiteX2" fmla="*/ 3258084 w 3258084"/>
              <a:gd name="connsiteY2" fmla="*/ 4056982 h 4056982"/>
              <a:gd name="connsiteX3" fmla="*/ 0 w 3258084"/>
              <a:gd name="connsiteY3" fmla="*/ 4056982 h 4056982"/>
              <a:gd name="connsiteX0" fmla="*/ 0 w 3258084"/>
              <a:gd name="connsiteY0" fmla="*/ 1958905 h 1958905"/>
              <a:gd name="connsiteX1" fmla="*/ 1448456 w 3258084"/>
              <a:gd name="connsiteY1" fmla="*/ 0 h 1958905"/>
              <a:gd name="connsiteX2" fmla="*/ 3258084 w 3258084"/>
              <a:gd name="connsiteY2" fmla="*/ 1958905 h 1958905"/>
              <a:gd name="connsiteX3" fmla="*/ 0 w 3258084"/>
              <a:gd name="connsiteY3" fmla="*/ 1958905 h 1958905"/>
              <a:gd name="connsiteX0" fmla="*/ 0 w 3258084"/>
              <a:gd name="connsiteY0" fmla="*/ 1882999 h 1882999"/>
              <a:gd name="connsiteX1" fmla="*/ 1536626 w 3258084"/>
              <a:gd name="connsiteY1" fmla="*/ 0 h 1882999"/>
              <a:gd name="connsiteX2" fmla="*/ 3258084 w 3258084"/>
              <a:gd name="connsiteY2" fmla="*/ 1882999 h 1882999"/>
              <a:gd name="connsiteX3" fmla="*/ 0 w 3258084"/>
              <a:gd name="connsiteY3" fmla="*/ 1882999 h 1882999"/>
              <a:gd name="connsiteX0" fmla="*/ 0 w 3258084"/>
              <a:gd name="connsiteY0" fmla="*/ 1913092 h 1913092"/>
              <a:gd name="connsiteX1" fmla="*/ 1544626 w 3258084"/>
              <a:gd name="connsiteY1" fmla="*/ 0 h 1913092"/>
              <a:gd name="connsiteX2" fmla="*/ 3258084 w 3258084"/>
              <a:gd name="connsiteY2" fmla="*/ 1913092 h 1913092"/>
              <a:gd name="connsiteX3" fmla="*/ 0 w 3258084"/>
              <a:gd name="connsiteY3" fmla="*/ 1913092 h 1913092"/>
              <a:gd name="connsiteX0" fmla="*/ 0 w 3413974"/>
              <a:gd name="connsiteY0" fmla="*/ 1843641 h 1913092"/>
              <a:gd name="connsiteX1" fmla="*/ 1700516 w 3413974"/>
              <a:gd name="connsiteY1" fmla="*/ 0 h 1913092"/>
              <a:gd name="connsiteX2" fmla="*/ 3413974 w 3413974"/>
              <a:gd name="connsiteY2" fmla="*/ 1913092 h 1913092"/>
              <a:gd name="connsiteX3" fmla="*/ 0 w 3413974"/>
              <a:gd name="connsiteY3" fmla="*/ 1843641 h 1913092"/>
              <a:gd name="connsiteX0" fmla="*/ 0 w 3624380"/>
              <a:gd name="connsiteY0" fmla="*/ 1843641 h 1843641"/>
              <a:gd name="connsiteX1" fmla="*/ 1700516 w 3624380"/>
              <a:gd name="connsiteY1" fmla="*/ 0 h 1843641"/>
              <a:gd name="connsiteX2" fmla="*/ 3624380 w 3624380"/>
              <a:gd name="connsiteY2" fmla="*/ 1727944 h 1843641"/>
              <a:gd name="connsiteX3" fmla="*/ 0 w 3624380"/>
              <a:gd name="connsiteY3" fmla="*/ 1843641 h 1843641"/>
              <a:gd name="connsiteX0" fmla="*/ 0 w 3624380"/>
              <a:gd name="connsiteY0" fmla="*/ 1879124 h 1879124"/>
              <a:gd name="connsiteX1" fmla="*/ 1667938 w 3624380"/>
              <a:gd name="connsiteY1" fmla="*/ 0 h 1879124"/>
              <a:gd name="connsiteX2" fmla="*/ 3624380 w 3624380"/>
              <a:gd name="connsiteY2" fmla="*/ 1763427 h 1879124"/>
              <a:gd name="connsiteX3" fmla="*/ 0 w 3624380"/>
              <a:gd name="connsiteY3" fmla="*/ 1879124 h 1879124"/>
              <a:gd name="connsiteX0" fmla="*/ 0 w 3624380"/>
              <a:gd name="connsiteY0" fmla="*/ 1899918 h 1899918"/>
              <a:gd name="connsiteX1" fmla="*/ 1667938 w 3624380"/>
              <a:gd name="connsiteY1" fmla="*/ 20794 h 1899918"/>
              <a:gd name="connsiteX2" fmla="*/ 1731823 w 3624380"/>
              <a:gd name="connsiteY2" fmla="*/ 0 h 1899918"/>
              <a:gd name="connsiteX3" fmla="*/ 3624380 w 3624380"/>
              <a:gd name="connsiteY3" fmla="*/ 1784221 h 1899918"/>
              <a:gd name="connsiteX4" fmla="*/ 0 w 3624380"/>
              <a:gd name="connsiteY4" fmla="*/ 1899918 h 1899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24380" h="1899918">
                <a:moveTo>
                  <a:pt x="0" y="1899918"/>
                </a:moveTo>
                <a:lnTo>
                  <a:pt x="1667938" y="20794"/>
                </a:lnTo>
                <a:lnTo>
                  <a:pt x="1731823" y="0"/>
                </a:lnTo>
                <a:lnTo>
                  <a:pt x="3624380" y="1784221"/>
                </a:lnTo>
                <a:lnTo>
                  <a:pt x="0" y="1899918"/>
                </a:lnTo>
                <a:close/>
              </a:path>
            </a:pathLst>
          </a:custGeom>
          <a:solidFill>
            <a:srgbClr val="DAE7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30" name="Picture 6" descr="C:\Users\user\Downloads\Logotip_zeleny_j_novy_j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500198" cy="1500174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F5F010C-B269-4F6B-B079-559DC193D7DF}"/>
              </a:ext>
            </a:extLst>
          </p:cNvPr>
          <p:cNvSpPr txBox="1"/>
          <p:nvPr/>
        </p:nvSpPr>
        <p:spPr>
          <a:xfrm>
            <a:off x="3635896" y="1988840"/>
            <a:ext cx="49929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dirty="0">
              <a:latin typeface="Century" panose="02040604050505020304" pitchFamily="18" charset="0"/>
            </a:endParaRPr>
          </a:p>
          <a:p>
            <a:pPr algn="ctr"/>
            <a:endParaRPr lang="ru-RU" sz="2000" dirty="0">
              <a:latin typeface="Century" panose="02040604050505020304" pitchFamily="18" charset="0"/>
            </a:endParaRPr>
          </a:p>
          <a:p>
            <a:pPr algn="ctr"/>
            <a:endParaRPr lang="ru-RU" sz="2000" dirty="0">
              <a:latin typeface="Century" panose="02040604050505020304" pitchFamily="18" charset="0"/>
            </a:endParaRPr>
          </a:p>
          <a:p>
            <a:pPr algn="ctr"/>
            <a:endParaRPr lang="ru-RU" sz="2000" dirty="0">
              <a:latin typeface="Century" panose="020406040505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00166" y="1142984"/>
            <a:ext cx="65722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На 01.09.2026 год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Общее количество ветеранов учреждения – 94 человек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Продолжают трудиться – 75 человек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Находятся на заслуженном отдыхе – 19 человек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user\Downloads\green-geometric-frame-vector\rm222-mind-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496" y="0"/>
            <a:ext cx="9179496" cy="6858000"/>
          </a:xfrm>
          <a:prstGeom prst="rect">
            <a:avLst/>
          </a:prstGeom>
          <a:noFill/>
        </p:spPr>
      </p:pic>
      <p:sp>
        <p:nvSpPr>
          <p:cNvPr id="19" name="Полилиния 18"/>
          <p:cNvSpPr/>
          <p:nvPr/>
        </p:nvSpPr>
        <p:spPr>
          <a:xfrm rot="19063045">
            <a:off x="-1113126" y="-339662"/>
            <a:ext cx="3624380" cy="1899918"/>
          </a:xfrm>
          <a:custGeom>
            <a:avLst/>
            <a:gdLst>
              <a:gd name="connsiteX0" fmla="*/ 0 w 3258084"/>
              <a:gd name="connsiteY0" fmla="*/ 4056982 h 4056982"/>
              <a:gd name="connsiteX1" fmla="*/ 1629042 w 3258084"/>
              <a:gd name="connsiteY1" fmla="*/ 0 h 4056982"/>
              <a:gd name="connsiteX2" fmla="*/ 3258084 w 3258084"/>
              <a:gd name="connsiteY2" fmla="*/ 4056982 h 4056982"/>
              <a:gd name="connsiteX3" fmla="*/ 0 w 3258084"/>
              <a:gd name="connsiteY3" fmla="*/ 4056982 h 4056982"/>
              <a:gd name="connsiteX0" fmla="*/ 0 w 3258084"/>
              <a:gd name="connsiteY0" fmla="*/ 1958905 h 1958905"/>
              <a:gd name="connsiteX1" fmla="*/ 1448456 w 3258084"/>
              <a:gd name="connsiteY1" fmla="*/ 0 h 1958905"/>
              <a:gd name="connsiteX2" fmla="*/ 3258084 w 3258084"/>
              <a:gd name="connsiteY2" fmla="*/ 1958905 h 1958905"/>
              <a:gd name="connsiteX3" fmla="*/ 0 w 3258084"/>
              <a:gd name="connsiteY3" fmla="*/ 1958905 h 1958905"/>
              <a:gd name="connsiteX0" fmla="*/ 0 w 3258084"/>
              <a:gd name="connsiteY0" fmla="*/ 1882999 h 1882999"/>
              <a:gd name="connsiteX1" fmla="*/ 1536626 w 3258084"/>
              <a:gd name="connsiteY1" fmla="*/ 0 h 1882999"/>
              <a:gd name="connsiteX2" fmla="*/ 3258084 w 3258084"/>
              <a:gd name="connsiteY2" fmla="*/ 1882999 h 1882999"/>
              <a:gd name="connsiteX3" fmla="*/ 0 w 3258084"/>
              <a:gd name="connsiteY3" fmla="*/ 1882999 h 1882999"/>
              <a:gd name="connsiteX0" fmla="*/ 0 w 3258084"/>
              <a:gd name="connsiteY0" fmla="*/ 1913092 h 1913092"/>
              <a:gd name="connsiteX1" fmla="*/ 1544626 w 3258084"/>
              <a:gd name="connsiteY1" fmla="*/ 0 h 1913092"/>
              <a:gd name="connsiteX2" fmla="*/ 3258084 w 3258084"/>
              <a:gd name="connsiteY2" fmla="*/ 1913092 h 1913092"/>
              <a:gd name="connsiteX3" fmla="*/ 0 w 3258084"/>
              <a:gd name="connsiteY3" fmla="*/ 1913092 h 1913092"/>
              <a:gd name="connsiteX0" fmla="*/ 0 w 3413974"/>
              <a:gd name="connsiteY0" fmla="*/ 1843641 h 1913092"/>
              <a:gd name="connsiteX1" fmla="*/ 1700516 w 3413974"/>
              <a:gd name="connsiteY1" fmla="*/ 0 h 1913092"/>
              <a:gd name="connsiteX2" fmla="*/ 3413974 w 3413974"/>
              <a:gd name="connsiteY2" fmla="*/ 1913092 h 1913092"/>
              <a:gd name="connsiteX3" fmla="*/ 0 w 3413974"/>
              <a:gd name="connsiteY3" fmla="*/ 1843641 h 1913092"/>
              <a:gd name="connsiteX0" fmla="*/ 0 w 3624380"/>
              <a:gd name="connsiteY0" fmla="*/ 1843641 h 1843641"/>
              <a:gd name="connsiteX1" fmla="*/ 1700516 w 3624380"/>
              <a:gd name="connsiteY1" fmla="*/ 0 h 1843641"/>
              <a:gd name="connsiteX2" fmla="*/ 3624380 w 3624380"/>
              <a:gd name="connsiteY2" fmla="*/ 1727944 h 1843641"/>
              <a:gd name="connsiteX3" fmla="*/ 0 w 3624380"/>
              <a:gd name="connsiteY3" fmla="*/ 1843641 h 1843641"/>
              <a:gd name="connsiteX0" fmla="*/ 0 w 3624380"/>
              <a:gd name="connsiteY0" fmla="*/ 1879124 h 1879124"/>
              <a:gd name="connsiteX1" fmla="*/ 1667938 w 3624380"/>
              <a:gd name="connsiteY1" fmla="*/ 0 h 1879124"/>
              <a:gd name="connsiteX2" fmla="*/ 3624380 w 3624380"/>
              <a:gd name="connsiteY2" fmla="*/ 1763427 h 1879124"/>
              <a:gd name="connsiteX3" fmla="*/ 0 w 3624380"/>
              <a:gd name="connsiteY3" fmla="*/ 1879124 h 1879124"/>
              <a:gd name="connsiteX0" fmla="*/ 0 w 3624380"/>
              <a:gd name="connsiteY0" fmla="*/ 1899918 h 1899918"/>
              <a:gd name="connsiteX1" fmla="*/ 1667938 w 3624380"/>
              <a:gd name="connsiteY1" fmla="*/ 20794 h 1899918"/>
              <a:gd name="connsiteX2" fmla="*/ 1731823 w 3624380"/>
              <a:gd name="connsiteY2" fmla="*/ 0 h 1899918"/>
              <a:gd name="connsiteX3" fmla="*/ 3624380 w 3624380"/>
              <a:gd name="connsiteY3" fmla="*/ 1784221 h 1899918"/>
              <a:gd name="connsiteX4" fmla="*/ 0 w 3624380"/>
              <a:gd name="connsiteY4" fmla="*/ 1899918 h 1899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24380" h="1899918">
                <a:moveTo>
                  <a:pt x="0" y="1899918"/>
                </a:moveTo>
                <a:lnTo>
                  <a:pt x="1667938" y="20794"/>
                </a:lnTo>
                <a:lnTo>
                  <a:pt x="1731823" y="0"/>
                </a:lnTo>
                <a:lnTo>
                  <a:pt x="3624380" y="1784221"/>
                </a:lnTo>
                <a:lnTo>
                  <a:pt x="0" y="1899918"/>
                </a:lnTo>
                <a:close/>
              </a:path>
            </a:pathLst>
          </a:custGeom>
          <a:solidFill>
            <a:srgbClr val="DAE7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30" name="Picture 6" descr="C:\Users\user\Downloads\Logotip_zeleny_j_novy_j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500198" cy="1500174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F5F010C-B269-4F6B-B079-559DC193D7DF}"/>
              </a:ext>
            </a:extLst>
          </p:cNvPr>
          <p:cNvSpPr txBox="1"/>
          <p:nvPr/>
        </p:nvSpPr>
        <p:spPr>
          <a:xfrm>
            <a:off x="3635896" y="1988840"/>
            <a:ext cx="49929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dirty="0">
              <a:latin typeface="Century" panose="02040604050505020304" pitchFamily="18" charset="0"/>
            </a:endParaRPr>
          </a:p>
          <a:p>
            <a:pPr algn="ctr"/>
            <a:endParaRPr lang="ru-RU" sz="2000" dirty="0">
              <a:latin typeface="Century" panose="02040604050505020304" pitchFamily="18" charset="0"/>
            </a:endParaRPr>
          </a:p>
          <a:p>
            <a:pPr algn="ctr"/>
            <a:endParaRPr lang="ru-RU" sz="2000" dirty="0">
              <a:latin typeface="Century" panose="02040604050505020304" pitchFamily="18" charset="0"/>
            </a:endParaRPr>
          </a:p>
          <a:p>
            <a:pPr algn="ctr"/>
            <a:endParaRPr lang="ru-RU" sz="2000" dirty="0">
              <a:latin typeface="Century" panose="02040604050505020304" pitchFamily="18" charset="0"/>
            </a:endParaRPr>
          </a:p>
        </p:txBody>
      </p:sp>
      <p:pic>
        <p:nvPicPr>
          <p:cNvPr id="2050" name="Picture 2" descr="\\nas\общая2\СПЕЦ.ПО СОЦ.РАБОТЕ\Лидия\С рабочего стола соц\Презентация пансионат\Скриншот 29-10-2018 14484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08" y="223145"/>
            <a:ext cx="4929222" cy="6484330"/>
          </a:xfrm>
          <a:prstGeom prst="rect">
            <a:avLst/>
          </a:prstGeom>
          <a:noFill/>
          <a:ln w="76200">
            <a:solidFill>
              <a:srgbClr val="A8E62D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user\Downloads\green-geometric-frame-vector\rm222-mind-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496" y="0"/>
            <a:ext cx="9179496" cy="6858000"/>
          </a:xfrm>
          <a:prstGeom prst="rect">
            <a:avLst/>
          </a:prstGeom>
          <a:noFill/>
        </p:spPr>
      </p:pic>
      <p:sp>
        <p:nvSpPr>
          <p:cNvPr id="19" name="Полилиния 18"/>
          <p:cNvSpPr/>
          <p:nvPr/>
        </p:nvSpPr>
        <p:spPr>
          <a:xfrm rot="19063045">
            <a:off x="-1113126" y="-339662"/>
            <a:ext cx="3624380" cy="1899918"/>
          </a:xfrm>
          <a:custGeom>
            <a:avLst/>
            <a:gdLst>
              <a:gd name="connsiteX0" fmla="*/ 0 w 3258084"/>
              <a:gd name="connsiteY0" fmla="*/ 4056982 h 4056982"/>
              <a:gd name="connsiteX1" fmla="*/ 1629042 w 3258084"/>
              <a:gd name="connsiteY1" fmla="*/ 0 h 4056982"/>
              <a:gd name="connsiteX2" fmla="*/ 3258084 w 3258084"/>
              <a:gd name="connsiteY2" fmla="*/ 4056982 h 4056982"/>
              <a:gd name="connsiteX3" fmla="*/ 0 w 3258084"/>
              <a:gd name="connsiteY3" fmla="*/ 4056982 h 4056982"/>
              <a:gd name="connsiteX0" fmla="*/ 0 w 3258084"/>
              <a:gd name="connsiteY0" fmla="*/ 1958905 h 1958905"/>
              <a:gd name="connsiteX1" fmla="*/ 1448456 w 3258084"/>
              <a:gd name="connsiteY1" fmla="*/ 0 h 1958905"/>
              <a:gd name="connsiteX2" fmla="*/ 3258084 w 3258084"/>
              <a:gd name="connsiteY2" fmla="*/ 1958905 h 1958905"/>
              <a:gd name="connsiteX3" fmla="*/ 0 w 3258084"/>
              <a:gd name="connsiteY3" fmla="*/ 1958905 h 1958905"/>
              <a:gd name="connsiteX0" fmla="*/ 0 w 3258084"/>
              <a:gd name="connsiteY0" fmla="*/ 1882999 h 1882999"/>
              <a:gd name="connsiteX1" fmla="*/ 1536626 w 3258084"/>
              <a:gd name="connsiteY1" fmla="*/ 0 h 1882999"/>
              <a:gd name="connsiteX2" fmla="*/ 3258084 w 3258084"/>
              <a:gd name="connsiteY2" fmla="*/ 1882999 h 1882999"/>
              <a:gd name="connsiteX3" fmla="*/ 0 w 3258084"/>
              <a:gd name="connsiteY3" fmla="*/ 1882999 h 1882999"/>
              <a:gd name="connsiteX0" fmla="*/ 0 w 3258084"/>
              <a:gd name="connsiteY0" fmla="*/ 1913092 h 1913092"/>
              <a:gd name="connsiteX1" fmla="*/ 1544626 w 3258084"/>
              <a:gd name="connsiteY1" fmla="*/ 0 h 1913092"/>
              <a:gd name="connsiteX2" fmla="*/ 3258084 w 3258084"/>
              <a:gd name="connsiteY2" fmla="*/ 1913092 h 1913092"/>
              <a:gd name="connsiteX3" fmla="*/ 0 w 3258084"/>
              <a:gd name="connsiteY3" fmla="*/ 1913092 h 1913092"/>
              <a:gd name="connsiteX0" fmla="*/ 0 w 3413974"/>
              <a:gd name="connsiteY0" fmla="*/ 1843641 h 1913092"/>
              <a:gd name="connsiteX1" fmla="*/ 1700516 w 3413974"/>
              <a:gd name="connsiteY1" fmla="*/ 0 h 1913092"/>
              <a:gd name="connsiteX2" fmla="*/ 3413974 w 3413974"/>
              <a:gd name="connsiteY2" fmla="*/ 1913092 h 1913092"/>
              <a:gd name="connsiteX3" fmla="*/ 0 w 3413974"/>
              <a:gd name="connsiteY3" fmla="*/ 1843641 h 1913092"/>
              <a:gd name="connsiteX0" fmla="*/ 0 w 3624380"/>
              <a:gd name="connsiteY0" fmla="*/ 1843641 h 1843641"/>
              <a:gd name="connsiteX1" fmla="*/ 1700516 w 3624380"/>
              <a:gd name="connsiteY1" fmla="*/ 0 h 1843641"/>
              <a:gd name="connsiteX2" fmla="*/ 3624380 w 3624380"/>
              <a:gd name="connsiteY2" fmla="*/ 1727944 h 1843641"/>
              <a:gd name="connsiteX3" fmla="*/ 0 w 3624380"/>
              <a:gd name="connsiteY3" fmla="*/ 1843641 h 1843641"/>
              <a:gd name="connsiteX0" fmla="*/ 0 w 3624380"/>
              <a:gd name="connsiteY0" fmla="*/ 1879124 h 1879124"/>
              <a:gd name="connsiteX1" fmla="*/ 1667938 w 3624380"/>
              <a:gd name="connsiteY1" fmla="*/ 0 h 1879124"/>
              <a:gd name="connsiteX2" fmla="*/ 3624380 w 3624380"/>
              <a:gd name="connsiteY2" fmla="*/ 1763427 h 1879124"/>
              <a:gd name="connsiteX3" fmla="*/ 0 w 3624380"/>
              <a:gd name="connsiteY3" fmla="*/ 1879124 h 1879124"/>
              <a:gd name="connsiteX0" fmla="*/ 0 w 3624380"/>
              <a:gd name="connsiteY0" fmla="*/ 1899918 h 1899918"/>
              <a:gd name="connsiteX1" fmla="*/ 1667938 w 3624380"/>
              <a:gd name="connsiteY1" fmla="*/ 20794 h 1899918"/>
              <a:gd name="connsiteX2" fmla="*/ 1731823 w 3624380"/>
              <a:gd name="connsiteY2" fmla="*/ 0 h 1899918"/>
              <a:gd name="connsiteX3" fmla="*/ 3624380 w 3624380"/>
              <a:gd name="connsiteY3" fmla="*/ 1784221 h 1899918"/>
              <a:gd name="connsiteX4" fmla="*/ 0 w 3624380"/>
              <a:gd name="connsiteY4" fmla="*/ 1899918 h 1899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24380" h="1899918">
                <a:moveTo>
                  <a:pt x="0" y="1899918"/>
                </a:moveTo>
                <a:lnTo>
                  <a:pt x="1667938" y="20794"/>
                </a:lnTo>
                <a:lnTo>
                  <a:pt x="1731823" y="0"/>
                </a:lnTo>
                <a:lnTo>
                  <a:pt x="3624380" y="1784221"/>
                </a:lnTo>
                <a:lnTo>
                  <a:pt x="0" y="1899918"/>
                </a:lnTo>
                <a:close/>
              </a:path>
            </a:pathLst>
          </a:custGeom>
          <a:solidFill>
            <a:srgbClr val="DAE7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30" name="Picture 6" descr="C:\Users\user\Downloads\Logotip_zeleny_j_novy_j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500198" cy="1500174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F5F010C-B269-4F6B-B079-559DC193D7DF}"/>
              </a:ext>
            </a:extLst>
          </p:cNvPr>
          <p:cNvSpPr txBox="1"/>
          <p:nvPr/>
        </p:nvSpPr>
        <p:spPr>
          <a:xfrm>
            <a:off x="3635896" y="1988840"/>
            <a:ext cx="49929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dirty="0">
              <a:latin typeface="Century" panose="02040604050505020304" pitchFamily="18" charset="0"/>
            </a:endParaRPr>
          </a:p>
          <a:p>
            <a:pPr algn="ctr"/>
            <a:endParaRPr lang="ru-RU" sz="2000" dirty="0">
              <a:latin typeface="Century" panose="02040604050505020304" pitchFamily="18" charset="0"/>
            </a:endParaRPr>
          </a:p>
          <a:p>
            <a:pPr algn="ctr"/>
            <a:endParaRPr lang="ru-RU" sz="2000" dirty="0">
              <a:latin typeface="Century" panose="02040604050505020304" pitchFamily="18" charset="0"/>
            </a:endParaRPr>
          </a:p>
          <a:p>
            <a:pPr algn="ctr"/>
            <a:endParaRPr lang="ru-RU" sz="2000" dirty="0">
              <a:latin typeface="Century" panose="02040604050505020304" pitchFamily="18" charset="0"/>
            </a:endParaRPr>
          </a:p>
        </p:txBody>
      </p:sp>
      <p:pic>
        <p:nvPicPr>
          <p:cNvPr id="16386" name="Picture 2" descr="\\nas\общая2\СПЕЦ.ПО СОЦ.РАБОТЕ\Лидия\С рабочего стола соц\Презентация пансионат\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00166" y="214290"/>
            <a:ext cx="2438400" cy="1758950"/>
          </a:xfrm>
          <a:prstGeom prst="rect">
            <a:avLst/>
          </a:prstGeom>
          <a:noFill/>
          <a:ln w="57150">
            <a:solidFill>
              <a:srgbClr val="A8E62D"/>
            </a:solidFill>
          </a:ln>
        </p:spPr>
      </p:pic>
      <p:pic>
        <p:nvPicPr>
          <p:cNvPr id="16387" name="Picture 3" descr="\\nas\общая2\СПЕЦ.ПО СОЦ.РАБОТЕ\Лидия\С рабочего стола соц\Презентация пансионат\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388" y="285728"/>
            <a:ext cx="2438400" cy="1758950"/>
          </a:xfrm>
          <a:prstGeom prst="rect">
            <a:avLst/>
          </a:prstGeom>
          <a:noFill/>
          <a:ln w="76200">
            <a:solidFill>
              <a:srgbClr val="A8E62D"/>
            </a:solidFill>
          </a:ln>
        </p:spPr>
      </p:pic>
      <p:pic>
        <p:nvPicPr>
          <p:cNvPr id="16388" name="Picture 4" descr="\\nas\общая2\СПЕЦ.ПО СОЦ.РАБОТЕ\Лидия\С рабочего стола соц\Презентация пансионат\7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00826" y="4857760"/>
            <a:ext cx="2419350" cy="1828800"/>
          </a:xfrm>
          <a:prstGeom prst="rect">
            <a:avLst/>
          </a:prstGeom>
          <a:noFill/>
          <a:ln w="76200">
            <a:solidFill>
              <a:srgbClr val="C0E446"/>
            </a:solidFill>
          </a:ln>
        </p:spPr>
      </p:pic>
      <p:pic>
        <p:nvPicPr>
          <p:cNvPr id="16389" name="Picture 5" descr="\\nas\общая2\СПЕЦ.ПО СОЦ.РАБОТЕ\Лидия\С рабочего стола соц\Презентация пансионат\5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7158" y="4929198"/>
            <a:ext cx="2419350" cy="1757362"/>
          </a:xfrm>
          <a:prstGeom prst="rect">
            <a:avLst/>
          </a:prstGeom>
          <a:noFill/>
          <a:ln w="76200">
            <a:solidFill>
              <a:srgbClr val="A8E62D"/>
            </a:solidFill>
          </a:ln>
        </p:spPr>
      </p:pic>
      <p:pic>
        <p:nvPicPr>
          <p:cNvPr id="16390" name="Picture 6" descr="\\nas\общая2\СПЕЦ.ПО СОЦ.РАБОТЕ\Лидия\С рабочего стола соц\Презентация пансионат\30 лет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643174" y="2214555"/>
            <a:ext cx="3724276" cy="2500330"/>
          </a:xfrm>
          <a:prstGeom prst="rect">
            <a:avLst/>
          </a:prstGeom>
          <a:noFill/>
          <a:ln w="76200">
            <a:solidFill>
              <a:srgbClr val="7DC219"/>
            </a:solidFill>
          </a:ln>
        </p:spPr>
      </p:pic>
      <p:pic>
        <p:nvPicPr>
          <p:cNvPr id="16391" name="Picture 7" descr="\\nas\общая2\СПЕЦ.ПО СОЦ.РАБОТЕ\Лидия\С рабочего стола соц\Презентация пансионат\13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2500306"/>
            <a:ext cx="2438400" cy="1758950"/>
          </a:xfrm>
          <a:prstGeom prst="rect">
            <a:avLst/>
          </a:prstGeom>
          <a:noFill/>
        </p:spPr>
      </p:pic>
      <p:pic>
        <p:nvPicPr>
          <p:cNvPr id="16392" name="Picture 8" descr="\\nas\общая2\СПЕЦ.ПО СОЦ.РАБОТЕ\Лидия\С рабочего стола соц\Презентация пансионат\15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929454" y="2285992"/>
            <a:ext cx="1758950" cy="24384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4071935" y="928670"/>
            <a:ext cx="22860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Многолетняя история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29293DA-E3D5-470E-BFC6-88DF242040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6" descr="C:\Users\user\Downloads\Logotip_zeleny_j_novy_j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00198" cy="1500174"/>
          </a:xfrm>
          <a:prstGeom prst="rect">
            <a:avLst/>
          </a:prstGeom>
          <a:noFill/>
        </p:spPr>
      </p:pic>
      <p:pic>
        <p:nvPicPr>
          <p:cNvPr id="4098" name="Picture 2" descr="\\nas\общая2\СПЕЦ.ПО СОЦ.РАБОТЕ\Лидия\ВЫСТУПЛЕНИЕ профсоюз Колчина Л.В\ФОТО для презентации\IMG_20260728_150957_56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7" y="214290"/>
            <a:ext cx="4668991" cy="3571900"/>
          </a:xfrm>
          <a:prstGeom prst="rect">
            <a:avLst/>
          </a:prstGeom>
          <a:noFill/>
          <a:ln w="76200">
            <a:solidFill>
              <a:srgbClr val="A8E62D"/>
            </a:solidFill>
          </a:ln>
        </p:spPr>
      </p:pic>
      <p:pic>
        <p:nvPicPr>
          <p:cNvPr id="4099" name="Picture 3" descr="\\nas\общая2\СПЕЦ.ПО СОЦ.РАБОТЕ\Лидия\ВЫСТУПЛЕНИЕ профсоюз Колчина Л.В\ФОТО для презентации\IMG_20260728_150957_56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2500306"/>
            <a:ext cx="3857652" cy="3357586"/>
          </a:xfrm>
          <a:prstGeom prst="rect">
            <a:avLst/>
          </a:prstGeom>
          <a:noFill/>
          <a:ln w="76200">
            <a:solidFill>
              <a:srgbClr val="C0E446"/>
            </a:solidFill>
          </a:ln>
        </p:spPr>
      </p:pic>
      <p:pic>
        <p:nvPicPr>
          <p:cNvPr id="7" name="Picture 2" descr="\\nas\общая2\СПЕЦ.ПО СОЦ.РАБОТЕ\Лидия\ВЫСТУПЛЕНИЕ профсоюз Колчина Л.В\ФОТО для презентации\IMG_20260728_150957_65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4000504"/>
            <a:ext cx="3786214" cy="2643206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071538" y="1357298"/>
            <a:ext cx="2933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«Уголок истории»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973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29293DA-E3D5-470E-BFC6-88DF242040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6" descr="C:\Users\user\Downloads\Logotip_zeleny_j_novy_j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00198" cy="1500174"/>
          </a:xfrm>
          <a:prstGeom prst="rect">
            <a:avLst/>
          </a:prstGeom>
          <a:noFill/>
        </p:spPr>
      </p:pic>
      <p:pic>
        <p:nvPicPr>
          <p:cNvPr id="4" name="Picture 4" descr="\\nas\общая2\СПЕЦ.ПО СОЦ.РАБОТЕ\Лидия\ВЫСТУПЛЕНИЕ профсоюз Колчина Л.В\ФОТО для презентации\IMG_20260728_150957_58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214290"/>
            <a:ext cx="3944542" cy="3455590"/>
          </a:xfrm>
          <a:prstGeom prst="rect">
            <a:avLst/>
          </a:prstGeom>
          <a:noFill/>
          <a:ln w="76200">
            <a:solidFill>
              <a:srgbClr val="7DC219"/>
            </a:solidFill>
          </a:ln>
        </p:spPr>
      </p:pic>
      <p:pic>
        <p:nvPicPr>
          <p:cNvPr id="5123" name="Picture 3" descr="\\nas\общая2\СПЕЦ.ПО СОЦ.РАБОТЕ\Лидия\ВЫСТУПЛЕНИЕ профсоюз Колчина Л.В\ФОТО для презентации\IMG_20260728_150957_63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2214554"/>
            <a:ext cx="4439481" cy="3571900"/>
          </a:xfrm>
          <a:prstGeom prst="rect">
            <a:avLst/>
          </a:prstGeom>
          <a:noFill/>
          <a:ln w="76200">
            <a:solidFill>
              <a:srgbClr val="2EBB6E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285852" y="1285860"/>
            <a:ext cx="3076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«Уголок истории»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 descr="\\nas\общая2\СПЕЦ.ПО СОЦ.РАБОТЕ\Лидия\ВЫСТУПЛЕНИЕ профсоюз Колчина Л.В\ФОТО для презентации\IMG_20260728_150957_71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3857628"/>
            <a:ext cx="4088987" cy="2714644"/>
          </a:xfrm>
          <a:prstGeom prst="rect">
            <a:avLst/>
          </a:prstGeom>
          <a:noFill/>
          <a:ln w="76200">
            <a:solidFill>
              <a:srgbClr val="C0E446"/>
            </a:solidFill>
          </a:ln>
        </p:spPr>
      </p:pic>
    </p:spTree>
    <p:extLst>
      <p:ext uri="{BB962C8B-B14F-4D97-AF65-F5344CB8AC3E}">
        <p14:creationId xmlns:p14="http://schemas.microsoft.com/office/powerpoint/2010/main" val="1203973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455F3DAA-F06E-4ADF-8109-9C8C1DDF7F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91" y="0"/>
            <a:ext cx="9144000" cy="6858000"/>
          </a:xfrm>
          <a:prstGeom prst="rect">
            <a:avLst/>
          </a:prstGeom>
        </p:spPr>
      </p:pic>
      <p:pic>
        <p:nvPicPr>
          <p:cNvPr id="15" name="Picture 6" descr="C:\Users\user\Downloads\Logotip_zeleny_j_novy_j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00198" cy="1500174"/>
          </a:xfrm>
          <a:prstGeom prst="rect">
            <a:avLst/>
          </a:prstGeom>
          <a:noFill/>
        </p:spPr>
      </p:pic>
      <p:pic>
        <p:nvPicPr>
          <p:cNvPr id="7170" name="Picture 2" descr="D:\Загрузки\20260806_1349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4214818"/>
            <a:ext cx="3000407" cy="1714512"/>
          </a:xfrm>
          <a:prstGeom prst="rect">
            <a:avLst/>
          </a:prstGeom>
          <a:noFill/>
          <a:ln w="76200">
            <a:solidFill>
              <a:srgbClr val="A8E62D"/>
            </a:solidFill>
          </a:ln>
        </p:spPr>
      </p:pic>
      <p:pic>
        <p:nvPicPr>
          <p:cNvPr id="1026" name="Picture 2" descr="D:\Загрузки\IMG_20260811_151817_37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785794"/>
            <a:ext cx="4357718" cy="2500330"/>
          </a:xfrm>
          <a:prstGeom prst="rect">
            <a:avLst/>
          </a:prstGeom>
          <a:noFill/>
          <a:ln w="76200">
            <a:solidFill>
              <a:srgbClr val="6EB225"/>
            </a:solidFill>
          </a:ln>
        </p:spPr>
      </p:pic>
      <p:pic>
        <p:nvPicPr>
          <p:cNvPr id="1027" name="Picture 3" descr="D:\Загрузки\IMG_20260811_151820_13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3786190"/>
            <a:ext cx="4834924" cy="2571768"/>
          </a:xfrm>
          <a:prstGeom prst="rect">
            <a:avLst/>
          </a:prstGeom>
          <a:noFill/>
          <a:ln w="76200">
            <a:solidFill>
              <a:srgbClr val="7DC219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428728" y="1428736"/>
            <a:ext cx="2643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Знакомство с Доской Почета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116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455F3DAA-F06E-4ADF-8109-9C8C1DDF7F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91" y="0"/>
            <a:ext cx="9144000" cy="6858000"/>
          </a:xfrm>
          <a:prstGeom prst="rect">
            <a:avLst/>
          </a:prstGeom>
        </p:spPr>
      </p:pic>
      <p:pic>
        <p:nvPicPr>
          <p:cNvPr id="3" name="Picture 6" descr="C:\Users\user\Downloads\Logotip_zeleny_j_novy_j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00198" cy="1500174"/>
          </a:xfrm>
          <a:prstGeom prst="rect">
            <a:avLst/>
          </a:prstGeom>
          <a:noFill/>
        </p:spPr>
      </p:pic>
      <p:pic>
        <p:nvPicPr>
          <p:cNvPr id="5125" name="Picture 5" descr="C:\Users\user\Desktop\для презентации\поздравление (4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7290" y="714356"/>
            <a:ext cx="3519903" cy="3085412"/>
          </a:xfrm>
          <a:prstGeom prst="rect">
            <a:avLst/>
          </a:prstGeom>
          <a:noFill/>
          <a:ln w="76200">
            <a:solidFill>
              <a:srgbClr val="A8E62D"/>
            </a:solidFill>
          </a:ln>
        </p:spPr>
      </p:pic>
      <p:pic>
        <p:nvPicPr>
          <p:cNvPr id="5126" name="Picture 6" descr="C:\Users\user\Desktop\для презентации\поздравление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4214818"/>
            <a:ext cx="2286016" cy="2500330"/>
          </a:xfrm>
          <a:prstGeom prst="rect">
            <a:avLst/>
          </a:prstGeom>
          <a:noFill/>
          <a:ln w="76200">
            <a:solidFill>
              <a:srgbClr val="6EB225"/>
            </a:solidFill>
          </a:ln>
        </p:spPr>
      </p:pic>
      <p:pic>
        <p:nvPicPr>
          <p:cNvPr id="5127" name="Picture 7" descr="C:\Users\user\Desktop\для презентации\поздравление (2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57818" y="571480"/>
            <a:ext cx="3571900" cy="2456530"/>
          </a:xfrm>
          <a:prstGeom prst="rect">
            <a:avLst/>
          </a:prstGeom>
          <a:noFill/>
          <a:ln w="76200">
            <a:solidFill>
              <a:srgbClr val="2EBB6E"/>
            </a:solidFill>
          </a:ln>
        </p:spPr>
      </p:pic>
      <p:pic>
        <p:nvPicPr>
          <p:cNvPr id="5128" name="Picture 8" descr="C:\Users\user\Desktop\для презентации\поздравление (3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84429" y="3571876"/>
            <a:ext cx="3673851" cy="3071834"/>
          </a:xfrm>
          <a:prstGeom prst="rect">
            <a:avLst/>
          </a:prstGeom>
          <a:noFill/>
          <a:ln w="76200">
            <a:solidFill>
              <a:srgbClr val="A8E62D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2571737" y="4714884"/>
            <a:ext cx="24288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Персональные поздравления с праздниками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116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455F3DAA-F06E-4ADF-8109-9C8C1DDF7F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91" y="0"/>
            <a:ext cx="9144000" cy="6858000"/>
          </a:xfrm>
          <a:prstGeom prst="rect">
            <a:avLst/>
          </a:prstGeom>
        </p:spPr>
      </p:pic>
      <p:pic>
        <p:nvPicPr>
          <p:cNvPr id="3" name="Picture 6" descr="C:\Users\user\Downloads\Logotip_zeleny_j_novy_j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00198" cy="1500174"/>
          </a:xfrm>
          <a:prstGeom prst="rect">
            <a:avLst/>
          </a:prstGeom>
          <a:noFill/>
        </p:spPr>
      </p:pic>
      <p:pic>
        <p:nvPicPr>
          <p:cNvPr id="4098" name="Picture 2" descr="C:\Users\user\Desktop\для презентации\уборка у Антоновой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857628"/>
            <a:ext cx="4937096" cy="2714668"/>
          </a:xfrm>
          <a:prstGeom prst="rect">
            <a:avLst/>
          </a:prstGeom>
          <a:noFill/>
          <a:ln w="76200">
            <a:solidFill>
              <a:srgbClr val="2EBB6E"/>
            </a:solidFill>
          </a:ln>
        </p:spPr>
      </p:pic>
      <p:pic>
        <p:nvPicPr>
          <p:cNvPr id="4099" name="Picture 3" descr="C:\Users\user\Desktop\для презентации\уборка у Антоновой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6248" y="1000108"/>
            <a:ext cx="4651879" cy="2500330"/>
          </a:xfrm>
          <a:prstGeom prst="rect">
            <a:avLst/>
          </a:prstGeom>
          <a:noFill/>
          <a:ln w="76200">
            <a:solidFill>
              <a:srgbClr val="2EBB6E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714348" y="1428736"/>
            <a:ext cx="34290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«Трудовой десант» членов Молодежного совета по уборке приусадебного участка Р.Н. Антоновой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116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455F3DAA-F06E-4ADF-8109-9C8C1DDF7F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91" y="0"/>
            <a:ext cx="9144000" cy="6858000"/>
          </a:xfrm>
          <a:prstGeom prst="rect">
            <a:avLst/>
          </a:prstGeom>
        </p:spPr>
      </p:pic>
      <p:pic>
        <p:nvPicPr>
          <p:cNvPr id="3" name="Picture 6" descr="C:\Users\user\Downloads\Logotip_zeleny_j_novy_j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00198" cy="1500174"/>
          </a:xfrm>
          <a:prstGeom prst="rect">
            <a:avLst/>
          </a:prstGeom>
          <a:noFill/>
        </p:spPr>
      </p:pic>
      <p:pic>
        <p:nvPicPr>
          <p:cNvPr id="6146" name="Picture 2" descr="C:\Users\user\Desktop\для презентации\на концерте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571876"/>
            <a:ext cx="4786346" cy="2928958"/>
          </a:xfrm>
          <a:prstGeom prst="rect">
            <a:avLst/>
          </a:prstGeom>
          <a:noFill/>
          <a:ln w="76200">
            <a:solidFill>
              <a:srgbClr val="77A73A"/>
            </a:solidFill>
          </a:ln>
        </p:spPr>
      </p:pic>
      <p:pic>
        <p:nvPicPr>
          <p:cNvPr id="6147" name="Picture 3" descr="C:\Users\user\Desktop\для презентации\на концерте окт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781" y="213174"/>
            <a:ext cx="4214499" cy="3144412"/>
          </a:xfrm>
          <a:prstGeom prst="rect">
            <a:avLst/>
          </a:prstGeom>
          <a:noFill/>
          <a:ln w="76200">
            <a:solidFill>
              <a:srgbClr val="77A73A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928662" y="1142984"/>
            <a:ext cx="35719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Посещение торжественной программы, посвященной Дню социального работника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116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455F3DAA-F06E-4ADF-8109-9C8C1DDF7F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91" y="0"/>
            <a:ext cx="9144000" cy="6858000"/>
          </a:xfrm>
          <a:prstGeom prst="rect">
            <a:avLst/>
          </a:prstGeom>
        </p:spPr>
      </p:pic>
      <p:pic>
        <p:nvPicPr>
          <p:cNvPr id="3" name="Picture 6" descr="C:\Users\user\Downloads\Logotip_zeleny_j_novy_j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00198" cy="1500174"/>
          </a:xfrm>
          <a:prstGeom prst="rect">
            <a:avLst/>
          </a:prstGeom>
          <a:noFill/>
        </p:spPr>
      </p:pic>
      <p:pic>
        <p:nvPicPr>
          <p:cNvPr id="7170" name="Picture 2" descr="C:\Users\user\Desktop\для презентации\алле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05245" y="214290"/>
            <a:ext cx="5024473" cy="3714776"/>
          </a:xfrm>
          <a:prstGeom prst="rect">
            <a:avLst/>
          </a:prstGeom>
          <a:noFill/>
          <a:ln w="76200">
            <a:solidFill>
              <a:srgbClr val="2EBB6E"/>
            </a:solidFill>
          </a:ln>
        </p:spPr>
      </p:pic>
      <p:pic>
        <p:nvPicPr>
          <p:cNvPr id="7171" name="Picture 3" descr="C:\Users\user\Desktop\для презентации\Аллея Памяти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3088822"/>
            <a:ext cx="4786346" cy="3589759"/>
          </a:xfrm>
          <a:prstGeom prst="rect">
            <a:avLst/>
          </a:prstGeom>
          <a:noFill/>
          <a:ln w="76200">
            <a:solidFill>
              <a:srgbClr val="2EBB6E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142976" y="1214422"/>
            <a:ext cx="27146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Закладка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«Аллеи Памяти»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г. Октябрьск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1162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455F3DAA-F06E-4ADF-8109-9C8C1DDF7F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91" y="0"/>
            <a:ext cx="9144000" cy="6858000"/>
          </a:xfrm>
          <a:prstGeom prst="rect">
            <a:avLst/>
          </a:prstGeom>
        </p:spPr>
      </p:pic>
      <p:pic>
        <p:nvPicPr>
          <p:cNvPr id="3" name="Picture 6" descr="C:\Users\user\Downloads\Logotip_zeleny_j_novy_j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00198" cy="1500174"/>
          </a:xfrm>
          <a:prstGeom prst="rect">
            <a:avLst/>
          </a:prstGeom>
          <a:noFill/>
        </p:spPr>
      </p:pic>
      <p:pic>
        <p:nvPicPr>
          <p:cNvPr id="8194" name="Picture 2" descr="C:\Users\user\Desktop\для презентации\Серебряков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143248"/>
            <a:ext cx="4437837" cy="3500438"/>
          </a:xfrm>
          <a:prstGeom prst="rect">
            <a:avLst/>
          </a:prstGeom>
          <a:noFill/>
          <a:ln w="76200">
            <a:solidFill>
              <a:srgbClr val="6EB225"/>
            </a:solidFill>
          </a:ln>
        </p:spPr>
      </p:pic>
      <p:pic>
        <p:nvPicPr>
          <p:cNvPr id="8195" name="Picture 3" descr="C:\Users\user\Desktop\для презентации\Серебряков (3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3357562"/>
            <a:ext cx="4000528" cy="3000396"/>
          </a:xfrm>
          <a:prstGeom prst="rect">
            <a:avLst/>
          </a:prstGeom>
          <a:noFill/>
          <a:ln w="76200">
            <a:solidFill>
              <a:srgbClr val="6EB225"/>
            </a:solidFill>
          </a:ln>
        </p:spPr>
      </p:pic>
      <p:pic>
        <p:nvPicPr>
          <p:cNvPr id="8196" name="Picture 4" descr="C:\Users\user\Desktop\для презентации\Серебряков (2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57752" y="214290"/>
            <a:ext cx="4100188" cy="2807792"/>
          </a:xfrm>
          <a:prstGeom prst="rect">
            <a:avLst/>
          </a:prstGeom>
          <a:noFill/>
          <a:ln w="76200">
            <a:solidFill>
              <a:srgbClr val="7DC219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285852" y="785794"/>
            <a:ext cx="32861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Открытие мемориальной доски генерал-майору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А.И. Серебрякову на фасаде Октябрьского отделения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116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24AD6B2-86D0-40E7-8D95-F616F59D5D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44000" cy="6858000"/>
          </a:xfrm>
          <a:prstGeom prst="rect">
            <a:avLst/>
          </a:prstGeom>
        </p:spPr>
      </p:pic>
      <p:pic>
        <p:nvPicPr>
          <p:cNvPr id="3" name="Picture 6" descr="C:\Users\user\Downloads\Logotip_zeleny_j_novy_j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00198" cy="1500174"/>
          </a:xfrm>
          <a:prstGeom prst="rect">
            <a:avLst/>
          </a:prstGeom>
          <a:noFill/>
        </p:spPr>
      </p:pic>
      <p:pic>
        <p:nvPicPr>
          <p:cNvPr id="10242" name="Picture 2" descr="C:\Users\user\Desktop\для презентации\кви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3286124"/>
            <a:ext cx="4000528" cy="3143272"/>
          </a:xfrm>
          <a:prstGeom prst="rect">
            <a:avLst/>
          </a:prstGeom>
          <a:noFill/>
          <a:ln w="76200">
            <a:solidFill>
              <a:srgbClr val="2EBB6E"/>
            </a:solidFill>
          </a:ln>
        </p:spPr>
      </p:pic>
      <p:pic>
        <p:nvPicPr>
          <p:cNvPr id="10243" name="Picture 3" descr="C:\Users\user\Desktop\для презентации\игра наставники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3286124"/>
            <a:ext cx="4143404" cy="3143272"/>
          </a:xfrm>
          <a:prstGeom prst="rect">
            <a:avLst/>
          </a:prstGeom>
          <a:noFill/>
          <a:ln w="76200">
            <a:solidFill>
              <a:srgbClr val="2EBB6E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928663" y="1500174"/>
            <a:ext cx="357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Интеллектуальные игры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4" name="Picture 4" descr="C:\Users\user\Desktop\для презентации\ejWw5IabN5M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428604"/>
            <a:ext cx="4214842" cy="2571768"/>
          </a:xfrm>
          <a:prstGeom prst="rect">
            <a:avLst/>
          </a:prstGeom>
          <a:noFill/>
          <a:ln w="76200">
            <a:solidFill>
              <a:srgbClr val="2EBB6E"/>
            </a:solidFill>
          </a:ln>
        </p:spPr>
      </p:pic>
    </p:spTree>
    <p:extLst>
      <p:ext uri="{BB962C8B-B14F-4D97-AF65-F5344CB8AC3E}">
        <p14:creationId xmlns:p14="http://schemas.microsoft.com/office/powerpoint/2010/main" val="37681918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24AD6B2-86D0-40E7-8D95-F616F59D5D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44000" cy="6858000"/>
          </a:xfrm>
          <a:prstGeom prst="rect">
            <a:avLst/>
          </a:prstGeom>
        </p:spPr>
      </p:pic>
      <p:pic>
        <p:nvPicPr>
          <p:cNvPr id="3" name="Picture 6" descr="C:\Users\user\Downloads\Logotip_zeleny_j_novy_j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00198" cy="1500174"/>
          </a:xfrm>
          <a:prstGeom prst="rect">
            <a:avLst/>
          </a:prstGeom>
          <a:noFill/>
        </p:spPr>
      </p:pic>
      <p:pic>
        <p:nvPicPr>
          <p:cNvPr id="12290" name="Picture 2" descr="C:\Users\user\Desktop\для презентации\диалог поколений 202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0" y="214290"/>
            <a:ext cx="5135549" cy="2888747"/>
          </a:xfrm>
          <a:prstGeom prst="rect">
            <a:avLst/>
          </a:prstGeom>
          <a:noFill/>
          <a:ln w="76200">
            <a:solidFill>
              <a:srgbClr val="2EBB6E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71472" y="1428736"/>
            <a:ext cx="31432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«Диалог поколений»</a:t>
            </a:r>
          </a:p>
          <a:p>
            <a:endParaRPr lang="ru-RU" dirty="0"/>
          </a:p>
        </p:txBody>
      </p:sp>
      <p:pic>
        <p:nvPicPr>
          <p:cNvPr id="12291" name="Picture 3" descr="C:\Users\user\Desktop\для презентации\m1fzsaTixG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3500438"/>
            <a:ext cx="3571901" cy="2868613"/>
          </a:xfrm>
          <a:prstGeom prst="rect">
            <a:avLst/>
          </a:prstGeom>
          <a:noFill/>
          <a:ln w="76200">
            <a:solidFill>
              <a:srgbClr val="2EBB6E"/>
            </a:solidFill>
          </a:ln>
        </p:spPr>
      </p:pic>
      <p:pic>
        <p:nvPicPr>
          <p:cNvPr id="12292" name="Picture 4" descr="C:\Users\user\Desktop\для презентации\-CvPDd17BhU (1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3286124"/>
            <a:ext cx="4285979" cy="3362501"/>
          </a:xfrm>
          <a:prstGeom prst="rect">
            <a:avLst/>
          </a:prstGeom>
          <a:noFill/>
          <a:ln w="76200">
            <a:solidFill>
              <a:srgbClr val="2EBB6E"/>
            </a:solidFill>
          </a:ln>
        </p:spPr>
      </p:pic>
    </p:spTree>
    <p:extLst>
      <p:ext uri="{BB962C8B-B14F-4D97-AF65-F5344CB8AC3E}">
        <p14:creationId xmlns:p14="http://schemas.microsoft.com/office/powerpoint/2010/main" val="3768191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24AD6B2-86D0-40E7-8D95-F616F59D5D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44000" cy="6858000"/>
          </a:xfrm>
          <a:prstGeom prst="rect">
            <a:avLst/>
          </a:prstGeom>
        </p:spPr>
      </p:pic>
      <p:pic>
        <p:nvPicPr>
          <p:cNvPr id="3" name="Picture 6" descr="C:\Users\user\Downloads\Logotip_zeleny_j_novy_j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00198" cy="1500174"/>
          </a:xfrm>
          <a:prstGeom prst="rect">
            <a:avLst/>
          </a:prstGeom>
          <a:noFill/>
        </p:spPr>
      </p:pic>
      <p:pic>
        <p:nvPicPr>
          <p:cNvPr id="13314" name="Picture 2" descr="C:\Users\user\Desktop\для презентации\диалог сы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857604"/>
            <a:ext cx="5500758" cy="2786106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</p:pic>
      <p:pic>
        <p:nvPicPr>
          <p:cNvPr id="13315" name="Picture 3" descr="C:\Users\user\Desktop\для презентации\диалог окт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43306" y="285728"/>
            <a:ext cx="5169968" cy="3357587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714349" y="1571612"/>
            <a:ext cx="292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«Диалог поколений» </a:t>
            </a:r>
          </a:p>
        </p:txBody>
      </p:sp>
    </p:spTree>
    <p:extLst>
      <p:ext uri="{BB962C8B-B14F-4D97-AF65-F5344CB8AC3E}">
        <p14:creationId xmlns:p14="http://schemas.microsoft.com/office/powerpoint/2010/main" val="37681918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24AD6B2-86D0-40E7-8D95-F616F59D5D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44000" cy="6858000"/>
          </a:xfrm>
          <a:prstGeom prst="rect">
            <a:avLst/>
          </a:prstGeom>
        </p:spPr>
      </p:pic>
      <p:pic>
        <p:nvPicPr>
          <p:cNvPr id="3" name="Picture 6" descr="C:\Users\user\Downloads\Logotip_zeleny_j_novy_j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00198" cy="1500174"/>
          </a:xfrm>
          <a:prstGeom prst="rect">
            <a:avLst/>
          </a:prstGeom>
          <a:noFill/>
        </p:spPr>
      </p:pic>
      <p:pic>
        <p:nvPicPr>
          <p:cNvPr id="14339" name="Picture 3" descr="\\nas\общая2\СПЕЦ.ПО СОЦ.РАБОТЕ\Лидия\ПУБЛИКАЦИИ\МС и ветераны день соц раб\IMG_20260609_101801_3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3071810"/>
            <a:ext cx="7307976" cy="357187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</p:pic>
      <p:pic>
        <p:nvPicPr>
          <p:cNvPr id="14340" name="Picture 4" descr="\\nas\общая2\СПЕЦ.ПО СОЦ.РАБОТЕ\Лидия\ПУБЛИКАЦИИ\МС и ветераны день соц раб\IMG_20260609_101833_3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142852"/>
            <a:ext cx="3939520" cy="2714643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571604" y="1071546"/>
            <a:ext cx="3000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«Диалог поколений» </a:t>
            </a:r>
          </a:p>
        </p:txBody>
      </p:sp>
    </p:spTree>
    <p:extLst>
      <p:ext uri="{BB962C8B-B14F-4D97-AF65-F5344CB8AC3E}">
        <p14:creationId xmlns:p14="http://schemas.microsoft.com/office/powerpoint/2010/main" val="37681918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24AD6B2-86D0-40E7-8D95-F616F59D5D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44000" cy="6858000"/>
          </a:xfrm>
          <a:prstGeom prst="rect">
            <a:avLst/>
          </a:prstGeom>
        </p:spPr>
      </p:pic>
      <p:pic>
        <p:nvPicPr>
          <p:cNvPr id="3" name="Picture 6" descr="C:\Users\user\Downloads\Logotip_zeleny_j_novy_j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00198" cy="1500174"/>
          </a:xfrm>
          <a:prstGeom prst="rect">
            <a:avLst/>
          </a:prstGeom>
          <a:noFill/>
        </p:spPr>
      </p:pic>
      <p:pic>
        <p:nvPicPr>
          <p:cNvPr id="15362" name="Picture 2" descr="C:\Users\user\Desktop\для презентации\Мамыкина (4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44" y="142853"/>
            <a:ext cx="5214974" cy="3286148"/>
          </a:xfrm>
          <a:prstGeom prst="rect">
            <a:avLst/>
          </a:prstGeom>
          <a:noFill/>
          <a:ln w="76200">
            <a:solidFill>
              <a:srgbClr val="C0E446"/>
            </a:solidFill>
          </a:ln>
        </p:spPr>
      </p:pic>
      <p:pic>
        <p:nvPicPr>
          <p:cNvPr id="15363" name="Picture 3" descr="C:\Users\user\Desktop\для презентации\Мамыкина (3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3500438"/>
            <a:ext cx="4699033" cy="3143272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</p:pic>
      <p:pic>
        <p:nvPicPr>
          <p:cNvPr id="15364" name="Picture 4" descr="C:\Users\user\Desktop\для презентации\Мамыкина (1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43504" y="3830839"/>
            <a:ext cx="3857653" cy="2527119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714348" y="1428736"/>
            <a:ext cx="2786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«ЗОЛОТОЙ» профессиональный юбилей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1918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24AD6B2-86D0-40E7-8D95-F616F59D5D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44000" cy="6858000"/>
          </a:xfrm>
          <a:prstGeom prst="rect">
            <a:avLst/>
          </a:prstGeom>
        </p:spPr>
      </p:pic>
      <p:pic>
        <p:nvPicPr>
          <p:cNvPr id="3" name="Picture 6" descr="C:\Users\user\Downloads\Logotip_zeleny_j_novy_j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00198" cy="1500174"/>
          </a:xfrm>
          <a:prstGeom prst="rect">
            <a:avLst/>
          </a:prstGeom>
          <a:noFill/>
        </p:spPr>
      </p:pic>
      <p:pic>
        <p:nvPicPr>
          <p:cNvPr id="2050" name="Picture 2" descr="C:\Users\user\Desktop\для презентации\IMG_20260807_090727_99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1571612"/>
            <a:ext cx="4870450" cy="320675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0034" y="1928802"/>
            <a:ext cx="36433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Наставничество в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Сызранском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геронтопсихиатрическом центре» закреплено на официальном уровне и подкреплено живым участием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81918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B24AD6B2-86D0-40E7-8D95-F616F59D5D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44000" cy="6858000"/>
          </a:xfrm>
          <a:prstGeom prst="rect">
            <a:avLst/>
          </a:prstGeom>
        </p:spPr>
      </p:pic>
      <p:pic>
        <p:nvPicPr>
          <p:cNvPr id="3" name="Picture 6" descr="C:\Users\user\Downloads\Logotip_zeleny_j_novy_j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500198" cy="1500174"/>
          </a:xfrm>
          <a:prstGeom prst="rect">
            <a:avLst/>
          </a:prstGeom>
          <a:noFill/>
        </p:spPr>
      </p:pic>
      <p:pic>
        <p:nvPicPr>
          <p:cNvPr id="9222" name="Picture 6" descr="C:\Users\user\Desktop\для презентации\20260806_1458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1500174"/>
            <a:ext cx="3335285" cy="5143536"/>
          </a:xfrm>
          <a:prstGeom prst="rect">
            <a:avLst/>
          </a:prstGeom>
          <a:noFill/>
          <a:ln w="76200">
            <a:solidFill>
              <a:schemeClr val="accent3">
                <a:lumMod val="40000"/>
                <a:lumOff val="60000"/>
              </a:schemeClr>
            </a:solidFill>
          </a:ln>
        </p:spPr>
      </p:pic>
      <p:pic>
        <p:nvPicPr>
          <p:cNvPr id="9224" name="Picture 8" descr="C:\Users\user\Desktop\для презентации\20260806_1506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199711"/>
            <a:ext cx="3714776" cy="6443999"/>
          </a:xfrm>
          <a:prstGeom prst="rect">
            <a:avLst/>
          </a:prstGeom>
          <a:noFill/>
          <a:ln w="76200">
            <a:solidFill>
              <a:schemeClr val="accent3">
                <a:lumMod val="40000"/>
                <a:lumOff val="60000"/>
              </a:schemeClr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428729" y="357166"/>
            <a:ext cx="32147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Система наставничества закреплена документально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1918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user\Downloads\wavy-colorful-background-modern-design_677411-23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C0E446"/>
          </a:solidFill>
          <a:scene3d>
            <a:camera prst="orthographicFront">
              <a:rot lat="0" lon="0" rev="10800000"/>
            </a:camera>
            <a:lightRig rig="threePt" dir="t"/>
          </a:scene3d>
        </p:spPr>
      </p:pic>
      <p:pic>
        <p:nvPicPr>
          <p:cNvPr id="11" name="Picture 6" descr="C:\Users\user\Downloads\Logotip_zeleny_j_novy_j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500198" cy="1500174"/>
          </a:xfrm>
          <a:prstGeom prst="rect">
            <a:avLst/>
          </a:prstGeom>
          <a:noFill/>
        </p:spPr>
      </p:pic>
      <p:pic>
        <p:nvPicPr>
          <p:cNvPr id="8194" name="Picture 2" descr="\\nas\общая2\СПЕЦ.ПО СОЦ.РАБОТЕ\Лидия\ВЫСТУПЛЕНИЕ профсоюз Колчина Л.В\ФОТО для презентации\IMG_20260715_132952_29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6" y="500042"/>
            <a:ext cx="4214842" cy="5857916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</p:pic>
      <p:pic>
        <p:nvPicPr>
          <p:cNvPr id="8195" name="Picture 3" descr="\\nas\общая2\СПЕЦ.ПО СОЦ.РАБОТЕ\Лидия\ВЫСТУПЛЕНИЕ профсоюз Колчина Л.В\ФОТО для презентации\IMG_20260715_133001_39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472" y="3143248"/>
            <a:ext cx="3714776" cy="3357586"/>
          </a:xfrm>
          <a:prstGeom prst="rect">
            <a:avLst/>
          </a:prstGeom>
          <a:noFill/>
          <a:ln w="76200">
            <a:solidFill>
              <a:srgbClr val="77A73A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142976" y="1357298"/>
            <a:ext cx="3071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«Уголок Наставника»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user\Downloads\wavy-colorful-background-modern-design_677411-23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C0E446"/>
          </a:solidFill>
          <a:scene3d>
            <a:camera prst="orthographicFront">
              <a:rot lat="0" lon="0" rev="10800000"/>
            </a:camera>
            <a:lightRig rig="threePt" dir="t"/>
          </a:scene3d>
        </p:spPr>
      </p:pic>
      <p:pic>
        <p:nvPicPr>
          <p:cNvPr id="3" name="Picture 6" descr="C:\Users\user\Downloads\Logotip_zeleny_j_novy_j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500198" cy="1500174"/>
          </a:xfrm>
          <a:prstGeom prst="rect">
            <a:avLst/>
          </a:prstGeom>
          <a:noFill/>
        </p:spPr>
      </p:pic>
      <p:pic>
        <p:nvPicPr>
          <p:cNvPr id="1026" name="Picture 2" descr="C:\Users\user\Desktop\для презентации\IMG_20250201_115034_42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285728"/>
            <a:ext cx="3697293" cy="621510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</p:pic>
      <p:pic>
        <p:nvPicPr>
          <p:cNvPr id="5" name="Picture 4" descr="\\nas\общая2\СПЕЦ.ПО СОЦ.РАБОТЕ\Лидия\ВЫСТУПЛЕНИЕ профсоюз Колчина Л.В\ФОТО для презентации\IMG_20260715_133009_21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10" y="1428736"/>
            <a:ext cx="3929090" cy="5143536"/>
          </a:xfrm>
          <a:prstGeom prst="rect">
            <a:avLst/>
          </a:prstGeom>
          <a:noFill/>
          <a:ln w="76200">
            <a:solidFill>
              <a:srgbClr val="7DC219"/>
            </a:solidFill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user\Downloads\wavy-colorful-background-modern-design_677411-23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3" name="Picture 6" descr="C:\Users\user\Downloads\Logotip_zeleny_j_novy_j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500198" cy="1500174"/>
          </a:xfrm>
          <a:prstGeom prst="rect">
            <a:avLst/>
          </a:prstGeom>
          <a:noFill/>
        </p:spPr>
      </p:pic>
      <p:pic>
        <p:nvPicPr>
          <p:cNvPr id="1026" name="Picture 2" descr="C:\Users\user\Desktop\для презентации\20260807_083439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285728"/>
            <a:ext cx="3660762" cy="2357454"/>
          </a:xfrm>
          <a:prstGeom prst="rect">
            <a:avLst/>
          </a:prstGeom>
          <a:ln w="76200">
            <a:solidFill>
              <a:srgbClr val="00B05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</p:pic>
      <p:pic>
        <p:nvPicPr>
          <p:cNvPr id="1027" name="Picture 3" descr="C:\Users\user\Desktop\для презентации\IMG_20260807_090723_98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44" y="2143116"/>
            <a:ext cx="4297363" cy="2603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500167" y="785794"/>
            <a:ext cx="3286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Наставничество –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это взаимодействие и диалог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C:\Users\user\Desktop\для презентации\наставник селищев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42674" y="3143248"/>
            <a:ext cx="4347983" cy="3357586"/>
          </a:xfrm>
          <a:prstGeom prst="rect">
            <a:avLst/>
          </a:prstGeom>
          <a:noFill/>
          <a:ln w="76200">
            <a:solidFill>
              <a:srgbClr val="C0E446"/>
            </a:solidFill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user\Downloads\wavy-colorful-background-modern-design_677411-23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C0E446"/>
          </a:solidFill>
          <a:scene3d>
            <a:camera prst="orthographicFront">
              <a:rot lat="0" lon="0" rev="10800000"/>
            </a:camera>
            <a:lightRig rig="threePt" dir="t"/>
          </a:scene3d>
        </p:spPr>
      </p:pic>
      <p:pic>
        <p:nvPicPr>
          <p:cNvPr id="3" name="Picture 6" descr="C:\Users\user\Downloads\Logotip_zeleny_j_novy_j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500198" cy="150017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28596" y="1714488"/>
            <a:ext cx="757242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Сызранский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геронтопсихиатрический центр» развивает и постоянно совершенствует работу с ветеранами социальной службы, сохраняя преемственность поколений.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AE7BB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1220</TotalTime>
  <Words>242</Words>
  <Application>Microsoft Office PowerPoint</Application>
  <PresentationFormat>Экран (4:3)</PresentationFormat>
  <Paragraphs>66</Paragraphs>
  <Slides>26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Calibri</vt:lpstr>
      <vt:lpstr>Century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106</cp:revision>
  <dcterms:created xsi:type="dcterms:W3CDTF">2025-03-10T11:11:39Z</dcterms:created>
  <dcterms:modified xsi:type="dcterms:W3CDTF">2026-09-07T07:50:59Z</dcterms:modified>
</cp:coreProperties>
</file>